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25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1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26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8.xml"/>
  <Override ContentType="application/vnd.openxmlformats-officedocument.presentationml.slideLayout+xml" PartName="/ppt/slideLayouts/slideLayout27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</p:sldIdLst>
  <p:sldSz cy="6858000" cx="9144000"/>
  <p:notesSz cx="6858000" cy="9144000"/>
  <p:embeddedFontLst>
    <p:embeddedFont>
      <p:font typeface="Raleway"/>
      <p:regular r:id="rId27"/>
      <p:bold r:id="rId28"/>
      <p:italic r:id="rId29"/>
      <p:boldItalic r:id="rId30"/>
    </p:embeddedFont>
    <p:embeddedFont>
      <p:font typeface="Lato"/>
      <p:regular r:id="rId31"/>
      <p:bold r:id="rId32"/>
      <p:italic r:id="rId33"/>
      <p:boldItalic r:id="rId34"/>
    </p:embeddedFont>
    <p:embeddedFont>
      <p:font typeface="Tahoma"/>
      <p:regular r:id="rId35"/>
      <p:bold r:id="rId3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GoogleSlidesCustomDataVersion2">
      <go:slidesCustomData xmlns:go="http://customooxmlschemas.google.com/" r:id="rId37" roundtripDataSignature="AMtx7mjg43heegWfFB/OiZ5UIQ31VADF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B000E86-33E1-4233-A32F-71EECB0D619F}">
  <a:tblStyle styleId="{CB000E86-33E1-4233-A32F-71EECB0D619F}" styleName="Table_0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font" Target="fonts/Raleway-bold.fntdata"/><Relationship Id="rId27" Type="http://schemas.openxmlformats.org/officeDocument/2006/relationships/font" Target="fonts/Raleway-regular.fntdata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font" Target="fonts/Raleway-italic.fntdata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font" Target="fonts/Lato-regular.fntdata"/><Relationship Id="rId30" Type="http://schemas.openxmlformats.org/officeDocument/2006/relationships/font" Target="fonts/Raleway-boldItalic.fntdata"/><Relationship Id="rId11" Type="http://schemas.openxmlformats.org/officeDocument/2006/relationships/slide" Target="slides/slide4.xml"/><Relationship Id="rId33" Type="http://schemas.openxmlformats.org/officeDocument/2006/relationships/font" Target="fonts/Lato-italic.fntdata"/><Relationship Id="rId10" Type="http://schemas.openxmlformats.org/officeDocument/2006/relationships/slide" Target="slides/slide3.xml"/><Relationship Id="rId32" Type="http://schemas.openxmlformats.org/officeDocument/2006/relationships/font" Target="fonts/Lato-bold.fntdata"/><Relationship Id="rId13" Type="http://schemas.openxmlformats.org/officeDocument/2006/relationships/slide" Target="slides/slide6.xml"/><Relationship Id="rId35" Type="http://schemas.openxmlformats.org/officeDocument/2006/relationships/font" Target="fonts/Tahoma-regular.fntdata"/><Relationship Id="rId12" Type="http://schemas.openxmlformats.org/officeDocument/2006/relationships/slide" Target="slides/slide5.xml"/><Relationship Id="rId34" Type="http://schemas.openxmlformats.org/officeDocument/2006/relationships/font" Target="fonts/Lato-boldItalic.fntdata"/><Relationship Id="rId15" Type="http://schemas.openxmlformats.org/officeDocument/2006/relationships/slide" Target="slides/slide8.xml"/><Relationship Id="rId37" Type="http://customschemas.google.com/relationships/presentationmetadata" Target="metadata"/><Relationship Id="rId14" Type="http://schemas.openxmlformats.org/officeDocument/2006/relationships/slide" Target="slides/slide7.xml"/><Relationship Id="rId36" Type="http://schemas.openxmlformats.org/officeDocument/2006/relationships/font" Target="fonts/Tahoma-bold.fntdata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g3b14497f5ad_0_2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g3b14497f5ad_0_2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6" name="Shape 2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Google Shape;267;g3b14497f5ad_0_60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8" name="Google Shape;268;g3b14497f5ad_0_606:notes"/>
          <p:cNvSpPr/>
          <p:nvPr>
            <p:ph idx="2" type="sldImg"/>
          </p:nvPr>
        </p:nvSpPr>
        <p:spPr>
          <a:xfrm>
            <a:off x="1714760" y="685800"/>
            <a:ext cx="3429300" cy="3429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3" name="Shape 2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Google Shape;274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5" name="Google Shape;275;p8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0" name="Shape 2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1" name="Google Shape;281;g3b14497f5ad_0_85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2" name="Google Shape;282;g3b14497f5ad_0_859:notes"/>
          <p:cNvSpPr/>
          <p:nvPr>
            <p:ph idx="2" type="sldImg"/>
          </p:nvPr>
        </p:nvSpPr>
        <p:spPr>
          <a:xfrm>
            <a:off x="1714760" y="685800"/>
            <a:ext cx="3429300" cy="3429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g3b14497f5ad_0_12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98" name="Google Shape;298;g3b14497f5ad_0_12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7" name="Google Shape;307;p10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5" name="Shape 3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6" name="Google Shape;316;g3b14497f5ad_0_12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17" name="Google Shape;317;g3b14497f5ad_0_12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1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7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g3b14497f5ad_0_125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39" name="Google Shape;339;g3b14497f5ad_0_125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1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4" name="Google Shape;204;p2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0" name="Google Shape;210;p3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6" name="Google Shape;216;p4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1" name="Google Shape;221;p5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7" name="Google Shape;227;p6:notes"/>
          <p:cNvSpPr/>
          <p:nvPr>
            <p:ph idx="2" type="sldImg"/>
          </p:nvPr>
        </p:nvSpPr>
        <p:spPr>
          <a:xfrm>
            <a:off x="1143225" y="685800"/>
            <a:ext cx="457222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g3b14497f5ad_0_2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3" name="Google Shape;233;g3b14497f5ad_0_21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g3b14497f5ad_0_4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8" name="Google Shape;238;g3b14497f5ad_0_4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7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3b14497f5ad_0_48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9" name="Google Shape;249;g3b14497f5ad_0_482:notes"/>
          <p:cNvSpPr/>
          <p:nvPr>
            <p:ph idx="2" type="sldImg"/>
          </p:nvPr>
        </p:nvSpPr>
        <p:spPr>
          <a:xfrm>
            <a:off x="1714760" y="685800"/>
            <a:ext cx="3429300" cy="34293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2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10.jpg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3b14497f5ad_0_4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g3b14497f5ad_0_4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2" name="Google Shape;12;g3b14497f5ad_0_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g3b14497f5ad_0_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g3b14497f5ad_0_4"/>
          <p:cNvSpPr txBox="1"/>
          <p:nvPr>
            <p:ph type="ctrTitle"/>
          </p:nvPr>
        </p:nvSpPr>
        <p:spPr>
          <a:xfrm>
            <a:off x="729450" y="1763267"/>
            <a:ext cx="7688100" cy="221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g3b14497f5ad_0_4"/>
          <p:cNvSpPr txBox="1"/>
          <p:nvPr>
            <p:ph idx="1" type="subTitle"/>
          </p:nvPr>
        </p:nvSpPr>
        <p:spPr>
          <a:xfrm>
            <a:off x="729627" y="4230533"/>
            <a:ext cx="7688100" cy="72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g3b14497f5ad_0_4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g3b14497f5ad_0_68"/>
          <p:cNvGrpSpPr/>
          <p:nvPr/>
        </p:nvGrpSpPr>
        <p:grpSpPr>
          <a:xfrm>
            <a:off x="830392" y="5558926"/>
            <a:ext cx="745763" cy="61102"/>
            <a:chOff x="4580561" y="2589004"/>
            <a:chExt cx="1064464" cy="25200"/>
          </a:xfrm>
        </p:grpSpPr>
        <p:sp>
          <p:nvSpPr>
            <p:cNvPr id="75" name="Google Shape;75;g3b14497f5ad_0_6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g3b14497f5ad_0_6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g3b14497f5ad_0_68"/>
          <p:cNvSpPr txBox="1"/>
          <p:nvPr>
            <p:ph hasCustomPrompt="1" type="title"/>
          </p:nvPr>
        </p:nvSpPr>
        <p:spPr>
          <a:xfrm>
            <a:off x="729450" y="978600"/>
            <a:ext cx="7688400" cy="1659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g3b14497f5ad_0_68"/>
          <p:cNvSpPr txBox="1"/>
          <p:nvPr>
            <p:ph idx="1" type="body"/>
          </p:nvPr>
        </p:nvSpPr>
        <p:spPr>
          <a:xfrm>
            <a:off x="729450" y="3030517"/>
            <a:ext cx="7688400" cy="210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g3b14497f5ad_0_68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3b14497f5ad_0_75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Заголовок и объект" type="obj">
  <p:cSld name="OBJECT"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3b14497f5ad_0_77"/>
          <p:cNvSpPr txBox="1"/>
          <p:nvPr>
            <p:ph type="title"/>
          </p:nvPr>
        </p:nvSpPr>
        <p:spPr>
          <a:xfrm>
            <a:off x="1142851" y="1122362"/>
            <a:ext cx="6854700" cy="238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rmAutofit/>
          </a:bodyPr>
          <a:lstStyle>
            <a:lvl1pPr lv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4" name="Google Shape;84;g3b14497f5ad_0_77"/>
          <p:cNvSpPr txBox="1"/>
          <p:nvPr>
            <p:ph idx="1" type="body"/>
          </p:nvPr>
        </p:nvSpPr>
        <p:spPr>
          <a:xfrm>
            <a:off x="457140" y="1604962"/>
            <a:ext cx="8226000" cy="452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rmAutofit/>
          </a:bodyPr>
          <a:lstStyle>
            <a:lvl1pPr indent="-317500" lvl="0" marL="45720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1pPr>
            <a:lvl2pPr indent="-317500" lvl="1" marL="914400" algn="l">
              <a:lnSpc>
                <a:spcPct val="92000"/>
              </a:lnSpc>
              <a:spcBef>
                <a:spcPts val="1425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92000"/>
              </a:lnSpc>
              <a:spcBef>
                <a:spcPts val="1138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92000"/>
              </a:lnSpc>
              <a:spcBef>
                <a:spcPts val="85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92000"/>
              </a:lnSpc>
              <a:spcBef>
                <a:spcPts val="575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92000"/>
              </a:lnSpc>
              <a:spcBef>
                <a:spcPts val="288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92000"/>
              </a:lnSpc>
              <a:spcBef>
                <a:spcPts val="288"/>
              </a:spcBef>
              <a:spcAft>
                <a:spcPts val="288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85" name="Google Shape;85;g3b14497f5ad_0_77"/>
          <p:cNvSpPr txBox="1"/>
          <p:nvPr>
            <p:ph idx="10" type="dt"/>
          </p:nvPr>
        </p:nvSpPr>
        <p:spPr>
          <a:xfrm>
            <a:off x="457200" y="18288"/>
            <a:ext cx="28956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6" name="Google Shape;86;g3b14497f5ad_0_77"/>
          <p:cNvSpPr txBox="1"/>
          <p:nvPr>
            <p:ph idx="11" type="ftr"/>
          </p:nvPr>
        </p:nvSpPr>
        <p:spPr>
          <a:xfrm>
            <a:off x="3429000" y="18288"/>
            <a:ext cx="41148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g3b14497f5ad_0_77"/>
          <p:cNvSpPr txBox="1"/>
          <p:nvPr>
            <p:ph idx="12" type="sldNum"/>
          </p:nvPr>
        </p:nvSpPr>
        <p:spPr>
          <a:xfrm>
            <a:off x="7620000" y="18288"/>
            <a:ext cx="1066800" cy="32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b14497f5ad_0_466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g3b14497f5ad_0_466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g3b14497f5ad_0_466"/>
          <p:cNvSpPr txBox="1"/>
          <p:nvPr>
            <p:ph idx="12" type="sldNum"/>
          </p:nvPr>
        </p:nvSpPr>
        <p:spPr>
          <a:xfrm>
            <a:off x="6583680" y="6377940"/>
            <a:ext cx="2103000" cy="153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3b14497f5ad_0_879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98" name="Google Shape;98;g3b14497f5ad_0_879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99" name="Google Shape;99;g3b14497f5ad_0_87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0" name="Google Shape;100;g3b14497f5ad_0_87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1" name="Google Shape;101;g3b14497f5ad_0_879"/>
          <p:cNvSpPr txBox="1"/>
          <p:nvPr>
            <p:ph type="ctrTitle"/>
          </p:nvPr>
        </p:nvSpPr>
        <p:spPr>
          <a:xfrm>
            <a:off x="729450" y="1763267"/>
            <a:ext cx="7688100" cy="2219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1pPr>
            <a:lvl2pPr lvl="1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2pPr>
            <a:lvl3pPr lvl="2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3pPr>
            <a:lvl4pPr lvl="3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4pPr>
            <a:lvl5pPr lvl="4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5pPr>
            <a:lvl6pPr lvl="5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6pPr>
            <a:lvl7pPr lvl="6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7pPr>
            <a:lvl8pPr lvl="7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8pPr>
            <a:lvl9pPr lvl="8">
              <a:spcBef>
                <a:spcPts val="0"/>
              </a:spcBef>
              <a:spcAft>
                <a:spcPts val="0"/>
              </a:spcAft>
              <a:buSzPts val="5600"/>
              <a:buNone/>
              <a:defRPr sz="5600"/>
            </a:lvl9pPr>
          </a:lstStyle>
          <a:p/>
        </p:txBody>
      </p:sp>
      <p:sp>
        <p:nvSpPr>
          <p:cNvPr id="102" name="Google Shape;102;g3b14497f5ad_0_879"/>
          <p:cNvSpPr txBox="1"/>
          <p:nvPr>
            <p:ph idx="1" type="subTitle"/>
          </p:nvPr>
        </p:nvSpPr>
        <p:spPr>
          <a:xfrm>
            <a:off x="729627" y="4230533"/>
            <a:ext cx="7688100" cy="7215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03" name="Google Shape;103;g3b14497f5ad_0_879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" name="Google Shape;105;g3b14497f5ad_0_887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06" name="Google Shape;106;g3b14497f5ad_0_88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07" name="Google Shape;107;g3b14497f5ad_0_88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08" name="Google Shape;108;g3b14497f5ad_0_887"/>
          <p:cNvSpPr txBox="1"/>
          <p:nvPr>
            <p:ph type="title"/>
          </p:nvPr>
        </p:nvSpPr>
        <p:spPr>
          <a:xfrm>
            <a:off x="729450" y="1763267"/>
            <a:ext cx="7688400" cy="2024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09" name="Google Shape;109;g3b14497f5ad_0_887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3b14497f5ad_0_893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2" name="Google Shape;112;g3b14497f5ad_0_893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13" name="Google Shape;113;g3b14497f5ad_0_89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14" name="Google Shape;114;g3b14497f5ad_0_89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15" name="Google Shape;115;g3b14497f5ad_0_893"/>
          <p:cNvSpPr txBox="1"/>
          <p:nvPr>
            <p:ph type="title"/>
          </p:nvPr>
        </p:nvSpPr>
        <p:spPr>
          <a:xfrm>
            <a:off x="729450" y="1758200"/>
            <a:ext cx="7688700" cy="713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16" name="Google Shape;116;g3b14497f5ad_0_893"/>
          <p:cNvSpPr txBox="1"/>
          <p:nvPr>
            <p:ph idx="1" type="body"/>
          </p:nvPr>
        </p:nvSpPr>
        <p:spPr>
          <a:xfrm>
            <a:off x="729450" y="2771833"/>
            <a:ext cx="7688700" cy="3014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17" name="Google Shape;117;g3b14497f5ad_0_893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b14497f5ad_0_901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0" name="Google Shape;120;g3b14497f5ad_0_901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21" name="Google Shape;121;g3b14497f5ad_0_90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22" name="Google Shape;122;g3b14497f5ad_0_90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23" name="Google Shape;123;g3b14497f5ad_0_901"/>
          <p:cNvSpPr txBox="1"/>
          <p:nvPr>
            <p:ph type="title"/>
          </p:nvPr>
        </p:nvSpPr>
        <p:spPr>
          <a:xfrm>
            <a:off x="729450" y="1758200"/>
            <a:ext cx="7688400" cy="713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24" name="Google Shape;124;g3b14497f5ad_0_901"/>
          <p:cNvSpPr txBox="1"/>
          <p:nvPr>
            <p:ph idx="1" type="body"/>
          </p:nvPr>
        </p:nvSpPr>
        <p:spPr>
          <a:xfrm>
            <a:off x="729325" y="2771833"/>
            <a:ext cx="3774300" cy="3014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25" name="Google Shape;125;g3b14497f5ad_0_901"/>
          <p:cNvSpPr txBox="1"/>
          <p:nvPr>
            <p:ph idx="2" type="body"/>
          </p:nvPr>
        </p:nvSpPr>
        <p:spPr>
          <a:xfrm>
            <a:off x="4643604" y="2771833"/>
            <a:ext cx="3774300" cy="3014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26" name="Google Shape;126;g3b14497f5ad_0_901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3b14497f5ad_0_910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29" name="Google Shape;129;g3b14497f5ad_0_910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30" name="Google Shape;130;g3b14497f5ad_0_91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1" name="Google Shape;131;g3b14497f5ad_0_91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2" name="Google Shape;132;g3b14497f5ad_0_910"/>
          <p:cNvSpPr txBox="1"/>
          <p:nvPr>
            <p:ph type="title"/>
          </p:nvPr>
        </p:nvSpPr>
        <p:spPr>
          <a:xfrm>
            <a:off x="729450" y="1758200"/>
            <a:ext cx="7688400" cy="713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33" name="Google Shape;133;g3b14497f5ad_0_910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g3b14497f5ad_0_917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36" name="Google Shape;136;g3b14497f5ad_0_917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37" name="Google Shape;137;g3b14497f5ad_0_91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8" name="Google Shape;138;g3b14497f5ad_0_91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39" name="Google Shape;139;g3b14497f5ad_0_917"/>
          <p:cNvSpPr txBox="1"/>
          <p:nvPr>
            <p:ph type="title"/>
          </p:nvPr>
        </p:nvSpPr>
        <p:spPr>
          <a:xfrm>
            <a:off x="730000" y="1758200"/>
            <a:ext cx="3300900" cy="1842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40" name="Google Shape;140;g3b14497f5ad_0_917"/>
          <p:cNvSpPr txBox="1"/>
          <p:nvPr>
            <p:ph idx="1" type="body"/>
          </p:nvPr>
        </p:nvSpPr>
        <p:spPr>
          <a:xfrm>
            <a:off x="721225" y="3708967"/>
            <a:ext cx="3300900" cy="21300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41" name="Google Shape;141;g3b14497f5ad_0_917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g3b14497f5ad_0_12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9" name="Google Shape;19;g3b14497f5ad_0_1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g3b14497f5ad_0_1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g3b14497f5ad_0_12"/>
          <p:cNvSpPr txBox="1"/>
          <p:nvPr>
            <p:ph type="title"/>
          </p:nvPr>
        </p:nvSpPr>
        <p:spPr>
          <a:xfrm>
            <a:off x="729450" y="1763267"/>
            <a:ext cx="7688400" cy="202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g3b14497f5ad_0_12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3" name="Google Shape;143;g3b14497f5ad_0_925"/>
          <p:cNvGrpSpPr/>
          <p:nvPr/>
        </p:nvGrpSpPr>
        <p:grpSpPr>
          <a:xfrm>
            <a:off x="830392" y="5558926"/>
            <a:ext cx="745763" cy="61102"/>
            <a:chOff x="4580561" y="2589004"/>
            <a:chExt cx="1064464" cy="25200"/>
          </a:xfrm>
        </p:grpSpPr>
        <p:sp>
          <p:nvSpPr>
            <p:cNvPr id="144" name="Google Shape;144;g3b14497f5ad_0_92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45" name="Google Shape;145;g3b14497f5ad_0_92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6" name="Google Shape;146;g3b14497f5ad_0_925"/>
          <p:cNvSpPr txBox="1"/>
          <p:nvPr>
            <p:ph type="title"/>
          </p:nvPr>
        </p:nvSpPr>
        <p:spPr>
          <a:xfrm>
            <a:off x="729450" y="1152400"/>
            <a:ext cx="7021200" cy="3980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7" name="Google Shape;147;g3b14497f5ad_0_925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3b14497f5ad_0_931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121900" lIns="121900" spcFirstLastPara="1" rIns="121900" wrap="square" tIns="1219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50" name="Google Shape;150;g3b14497f5ad_0_931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151" name="Google Shape;151;g3b14497f5ad_0_93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52" name="Google Shape;152;g3b14497f5ad_0_93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53" name="Google Shape;153;g3b14497f5ad_0_931"/>
          <p:cNvSpPr txBox="1"/>
          <p:nvPr>
            <p:ph type="title"/>
          </p:nvPr>
        </p:nvSpPr>
        <p:spPr>
          <a:xfrm>
            <a:off x="730000" y="1758200"/>
            <a:ext cx="3300900" cy="22497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1pPr>
            <a:lvl2pPr lvl="1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2pPr>
            <a:lvl3pPr lvl="2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3pPr>
            <a:lvl4pPr lvl="3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4pPr>
            <a:lvl5pPr lvl="4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5pPr>
            <a:lvl6pPr lvl="5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6pPr>
            <a:lvl7pPr lvl="6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7pPr>
            <a:lvl8pPr lvl="7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8pPr>
            <a:lvl9pPr lvl="8">
              <a:spcBef>
                <a:spcPts val="0"/>
              </a:spcBef>
              <a:spcAft>
                <a:spcPts val="0"/>
              </a:spcAft>
              <a:buSzPts val="3500"/>
              <a:buNone/>
              <a:defRPr sz="3500"/>
            </a:lvl9pPr>
          </a:lstStyle>
          <a:p/>
        </p:txBody>
      </p:sp>
      <p:sp>
        <p:nvSpPr>
          <p:cNvPr id="154" name="Google Shape;154;g3b14497f5ad_0_931"/>
          <p:cNvSpPr txBox="1"/>
          <p:nvPr>
            <p:ph idx="1" type="subTitle"/>
          </p:nvPr>
        </p:nvSpPr>
        <p:spPr>
          <a:xfrm>
            <a:off x="724950" y="4215367"/>
            <a:ext cx="3300900" cy="10119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155" name="Google Shape;155;g3b14497f5ad_0_931"/>
          <p:cNvSpPr txBox="1"/>
          <p:nvPr>
            <p:ph idx="2" type="body"/>
          </p:nvPr>
        </p:nvSpPr>
        <p:spPr>
          <a:xfrm>
            <a:off x="5174225" y="1803500"/>
            <a:ext cx="3374400" cy="40341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SzPts val="1700"/>
              <a:buChar char="●"/>
              <a:defRPr/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SzPts val="1500"/>
              <a:buChar char="●"/>
              <a:defRPr/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SzPts val="1500"/>
              <a:buChar char="○"/>
              <a:defRPr/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SzPts val="1500"/>
              <a:buChar char="■"/>
              <a:defRPr/>
            </a:lvl9pPr>
          </a:lstStyle>
          <a:p/>
        </p:txBody>
      </p:sp>
      <p:sp>
        <p:nvSpPr>
          <p:cNvPr id="156" name="Google Shape;156;g3b14497f5ad_0_931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3b14497f5ad_0_940"/>
          <p:cNvSpPr txBox="1"/>
          <p:nvPr>
            <p:ph idx="1" type="body"/>
          </p:nvPr>
        </p:nvSpPr>
        <p:spPr>
          <a:xfrm>
            <a:off x="724950" y="5830068"/>
            <a:ext cx="7697400" cy="6141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</a:lstStyle>
          <a:p/>
        </p:txBody>
      </p:sp>
      <p:sp>
        <p:nvSpPr>
          <p:cNvPr id="159" name="Google Shape;159;g3b14497f5ad_0_940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1" name="Google Shape;161;g3b14497f5ad_0_943"/>
          <p:cNvGrpSpPr/>
          <p:nvPr/>
        </p:nvGrpSpPr>
        <p:grpSpPr>
          <a:xfrm>
            <a:off x="830392" y="5558926"/>
            <a:ext cx="745763" cy="61102"/>
            <a:chOff x="4580561" y="2589004"/>
            <a:chExt cx="1064464" cy="25200"/>
          </a:xfrm>
        </p:grpSpPr>
        <p:sp>
          <p:nvSpPr>
            <p:cNvPr id="162" name="Google Shape;162;g3b14497f5ad_0_94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63" name="Google Shape;163;g3b14497f5ad_0_94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121900" lIns="121900" spcFirstLastPara="1" rIns="121900" wrap="square" tIns="12190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64" name="Google Shape;164;g3b14497f5ad_0_943"/>
          <p:cNvSpPr txBox="1"/>
          <p:nvPr>
            <p:ph hasCustomPrompt="1" type="title"/>
          </p:nvPr>
        </p:nvSpPr>
        <p:spPr>
          <a:xfrm>
            <a:off x="729450" y="978600"/>
            <a:ext cx="7688400" cy="16596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0700"/>
              <a:buNone/>
              <a:defRPr sz="107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165" name="Google Shape;165;g3b14497f5ad_0_943"/>
          <p:cNvSpPr txBox="1"/>
          <p:nvPr>
            <p:ph idx="1" type="body"/>
          </p:nvPr>
        </p:nvSpPr>
        <p:spPr>
          <a:xfrm>
            <a:off x="729450" y="3030517"/>
            <a:ext cx="7688400" cy="2107200"/>
          </a:xfrm>
          <a:prstGeom prst="rect">
            <a:avLst/>
          </a:prstGeom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700"/>
              <a:buChar char="●"/>
              <a:defRPr>
                <a:solidFill>
                  <a:schemeClr val="lt1"/>
                </a:solidFill>
              </a:defRPr>
            </a:lvl1pPr>
            <a:lvl2pPr indent="-3238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2pPr>
            <a:lvl3pPr indent="-3238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3pPr>
            <a:lvl4pPr indent="-3238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>
                <a:solidFill>
                  <a:schemeClr val="lt1"/>
                </a:solidFill>
              </a:defRPr>
            </a:lvl4pPr>
            <a:lvl5pPr indent="-3238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5pPr>
            <a:lvl6pPr indent="-3238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6pPr>
            <a:lvl7pPr indent="-3238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●"/>
              <a:defRPr>
                <a:solidFill>
                  <a:schemeClr val="lt1"/>
                </a:solidFill>
              </a:defRPr>
            </a:lvl7pPr>
            <a:lvl8pPr indent="-3238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○"/>
              <a:defRPr>
                <a:solidFill>
                  <a:schemeClr val="lt1"/>
                </a:solidFill>
              </a:defRPr>
            </a:lvl8pPr>
            <a:lvl9pPr indent="-3238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5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66" name="Google Shape;166;g3b14497f5ad_0_943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3b14497f5ad_0_950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g3b14497f5ad_0_952"/>
          <p:cNvSpPr txBox="1"/>
          <p:nvPr>
            <p:ph type="title"/>
          </p:nvPr>
        </p:nvSpPr>
        <p:spPr>
          <a:xfrm>
            <a:off x="391211" y="178434"/>
            <a:ext cx="69270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700"/>
              <a:buNone/>
              <a:defRPr b="1" i="0" sz="24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71" name="Google Shape;171;g3b14497f5ad_0_952"/>
          <p:cNvSpPr txBox="1"/>
          <p:nvPr>
            <p:ph idx="1" type="body"/>
          </p:nvPr>
        </p:nvSpPr>
        <p:spPr>
          <a:xfrm>
            <a:off x="4932998" y="1452499"/>
            <a:ext cx="3867600" cy="2573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700"/>
              <a:buNone/>
              <a:defRPr b="0" i="0"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indent="-228600" lvl="2" marL="13716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indent="-228600" lvl="8" marL="4114800" algn="l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72" name="Google Shape;172;g3b14497f5ad_0_952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3" name="Google Shape;173;g3b14497f5ad_0_952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g3b14497f5ad_0_952"/>
          <p:cNvSpPr txBox="1"/>
          <p:nvPr>
            <p:ph idx="12" type="sldNum"/>
          </p:nvPr>
        </p:nvSpPr>
        <p:spPr>
          <a:xfrm>
            <a:off x="6583680" y="6377940"/>
            <a:ext cx="21030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3b14497f5ad_0_958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7" name="Google Shape;177;g3b14497f5ad_0_958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g3b14497f5ad_0_958"/>
          <p:cNvSpPr txBox="1"/>
          <p:nvPr>
            <p:ph idx="12" type="sldNum"/>
          </p:nvPr>
        </p:nvSpPr>
        <p:spPr>
          <a:xfrm>
            <a:off x="6583680" y="6377940"/>
            <a:ext cx="21030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showMasterSp="0">
  <p:cSld name="Two Content">
    <p:bg>
      <p:bgPr>
        <a:solidFill>
          <a:schemeClr val="lt1"/>
        </a:solidFill>
      </p:bgPr>
    </p:bg>
    <p:spTree>
      <p:nvGrpSpPr>
        <p:cNvPr id="179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0" name="Google Shape;180;g3b14497f5ad_0_96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81" name="Google Shape;181;g3b14497f5ad_0_962"/>
          <p:cNvSpPr/>
          <p:nvPr/>
        </p:nvSpPr>
        <p:spPr>
          <a:xfrm>
            <a:off x="171450" y="209550"/>
            <a:ext cx="8808244" cy="6448425"/>
          </a:xfrm>
          <a:custGeom>
            <a:rect b="b" l="l" r="r" t="t"/>
            <a:pathLst>
              <a:path extrusionOk="0" h="6448425" w="11744325">
                <a:moveTo>
                  <a:pt x="10897743" y="571500"/>
                </a:moveTo>
                <a:lnTo>
                  <a:pt x="10897743" y="0"/>
                </a:lnTo>
              </a:path>
              <a:path extrusionOk="0" h="6448425" w="11744325">
                <a:moveTo>
                  <a:pt x="0" y="6448425"/>
                </a:moveTo>
                <a:lnTo>
                  <a:pt x="11744325" y="6448425"/>
                </a:lnTo>
                <a:lnTo>
                  <a:pt x="11744325" y="0"/>
                </a:lnTo>
                <a:lnTo>
                  <a:pt x="0" y="0"/>
                </a:lnTo>
                <a:lnTo>
                  <a:pt x="0" y="6448425"/>
                </a:lnTo>
                <a:close/>
              </a:path>
              <a:path extrusionOk="0" h="6448425" w="11744325">
                <a:moveTo>
                  <a:pt x="8407" y="571500"/>
                </a:moveTo>
                <a:lnTo>
                  <a:pt x="11743817" y="571500"/>
                </a:lnTo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3b14497f5ad_0_962"/>
          <p:cNvSpPr txBox="1"/>
          <p:nvPr>
            <p:ph type="title"/>
          </p:nvPr>
        </p:nvSpPr>
        <p:spPr>
          <a:xfrm>
            <a:off x="391211" y="178434"/>
            <a:ext cx="69270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700"/>
              <a:buNone/>
              <a:defRPr b="1" i="0" sz="24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83" name="Google Shape;183;g3b14497f5ad_0_962"/>
          <p:cNvSpPr txBox="1"/>
          <p:nvPr>
            <p:ph idx="1" type="body"/>
          </p:nvPr>
        </p:nvSpPr>
        <p:spPr>
          <a:xfrm>
            <a:off x="460705" y="2206244"/>
            <a:ext cx="3663300" cy="4354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700"/>
              <a:buNone/>
              <a:defRPr b="0" i="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indent="-228600" lvl="2" marL="13716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indent="-228600" lvl="8" marL="4114800" algn="l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84" name="Google Shape;184;g3b14497f5ad_0_962"/>
          <p:cNvSpPr txBox="1"/>
          <p:nvPr>
            <p:ph idx="2" type="body"/>
          </p:nvPr>
        </p:nvSpPr>
        <p:spPr>
          <a:xfrm>
            <a:off x="4709160" y="1577340"/>
            <a:ext cx="3977700" cy="4526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700"/>
              <a:buNone/>
              <a:defRPr/>
            </a:lvl1pPr>
            <a:lvl2pPr indent="-228600" lvl="1" marL="9144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2pPr>
            <a:lvl3pPr indent="-228600" lvl="2" marL="13716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3pPr>
            <a:lvl4pPr indent="-228600" lvl="3" marL="18288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4pPr>
            <a:lvl5pPr indent="-228600" lvl="4" marL="22860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5pPr>
            <a:lvl6pPr indent="-228600" lvl="5" marL="27432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6pPr>
            <a:lvl7pPr indent="-228600" lvl="6" marL="32004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7pPr>
            <a:lvl8pPr indent="-228600" lvl="7" marL="3657600" algn="l">
              <a:spcBef>
                <a:spcPts val="1600"/>
              </a:spcBef>
              <a:spcAft>
                <a:spcPts val="0"/>
              </a:spcAft>
              <a:buSzPts val="1500"/>
              <a:buNone/>
              <a:defRPr/>
            </a:lvl8pPr>
            <a:lvl9pPr indent="-228600" lvl="8" marL="4114800" algn="l">
              <a:spcBef>
                <a:spcPts val="1600"/>
              </a:spcBef>
              <a:spcAft>
                <a:spcPts val="1600"/>
              </a:spcAft>
              <a:buSzPts val="1500"/>
              <a:buNone/>
              <a:defRPr/>
            </a:lvl9pPr>
          </a:lstStyle>
          <a:p/>
        </p:txBody>
      </p:sp>
      <p:sp>
        <p:nvSpPr>
          <p:cNvPr id="185" name="Google Shape;185;g3b14497f5ad_0_962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g3b14497f5ad_0_962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g3b14497f5ad_0_962"/>
          <p:cNvSpPr txBox="1"/>
          <p:nvPr>
            <p:ph idx="12" type="sldNum"/>
          </p:nvPr>
        </p:nvSpPr>
        <p:spPr>
          <a:xfrm>
            <a:off x="6583680" y="6377940"/>
            <a:ext cx="21030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showMasterSp="0">
  <p:cSld name="Title Only">
    <p:bg>
      <p:bgPr>
        <a:solidFill>
          <a:schemeClr val="lt1"/>
        </a:solidFill>
      </p:bgPr>
    </p:bg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9" name="Google Shape;189;g3b14497f5ad_0_97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0" y="0"/>
            <a:ext cx="9144000" cy="5143498"/>
          </a:xfrm>
          <a:prstGeom prst="rect">
            <a:avLst/>
          </a:prstGeom>
          <a:noFill/>
          <a:ln>
            <a:noFill/>
          </a:ln>
        </p:spPr>
      </p:pic>
      <p:sp>
        <p:nvSpPr>
          <p:cNvPr id="190" name="Google Shape;190;g3b14497f5ad_0_971"/>
          <p:cNvSpPr/>
          <p:nvPr/>
        </p:nvSpPr>
        <p:spPr>
          <a:xfrm>
            <a:off x="171450" y="209550"/>
            <a:ext cx="8808244" cy="6448425"/>
          </a:xfrm>
          <a:custGeom>
            <a:rect b="b" l="l" r="r" t="t"/>
            <a:pathLst>
              <a:path extrusionOk="0" h="6448425" w="11744325">
                <a:moveTo>
                  <a:pt x="10897743" y="571500"/>
                </a:moveTo>
                <a:lnTo>
                  <a:pt x="10897743" y="0"/>
                </a:lnTo>
              </a:path>
              <a:path extrusionOk="0" h="6448425" w="11744325">
                <a:moveTo>
                  <a:pt x="0" y="6448425"/>
                </a:moveTo>
                <a:lnTo>
                  <a:pt x="11744325" y="6448425"/>
                </a:lnTo>
                <a:lnTo>
                  <a:pt x="11744325" y="0"/>
                </a:lnTo>
                <a:lnTo>
                  <a:pt x="0" y="0"/>
                </a:lnTo>
                <a:lnTo>
                  <a:pt x="0" y="6448425"/>
                </a:lnTo>
                <a:close/>
              </a:path>
              <a:path extrusionOk="0" h="6448425" w="11744325">
                <a:moveTo>
                  <a:pt x="8407" y="571500"/>
                </a:moveTo>
                <a:lnTo>
                  <a:pt x="11743817" y="571500"/>
                </a:lnTo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1" name="Google Shape;191;g3b14497f5ad_0_971"/>
          <p:cNvSpPr txBox="1"/>
          <p:nvPr>
            <p:ph type="title"/>
          </p:nvPr>
        </p:nvSpPr>
        <p:spPr>
          <a:xfrm>
            <a:off x="391211" y="178434"/>
            <a:ext cx="69270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3700"/>
              <a:buNone/>
              <a:defRPr b="1" i="0" sz="24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700"/>
              <a:buNone/>
              <a:defRPr/>
            </a:lvl9pPr>
          </a:lstStyle>
          <a:p/>
        </p:txBody>
      </p:sp>
      <p:sp>
        <p:nvSpPr>
          <p:cNvPr id="192" name="Google Shape;192;g3b14497f5ad_0_971"/>
          <p:cNvSpPr txBox="1"/>
          <p:nvPr>
            <p:ph idx="11" type="ftr"/>
          </p:nvPr>
        </p:nvSpPr>
        <p:spPr>
          <a:xfrm>
            <a:off x="3108960" y="6377940"/>
            <a:ext cx="29262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g3b14497f5ad_0_971"/>
          <p:cNvSpPr txBox="1"/>
          <p:nvPr>
            <p:ph idx="10" type="dt"/>
          </p:nvPr>
        </p:nvSpPr>
        <p:spPr>
          <a:xfrm>
            <a:off x="457200" y="6377940"/>
            <a:ext cx="2103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88888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g3b14497f5ad_0_971"/>
          <p:cNvSpPr txBox="1"/>
          <p:nvPr>
            <p:ph idx="12" type="sldNum"/>
          </p:nvPr>
        </p:nvSpPr>
        <p:spPr>
          <a:xfrm>
            <a:off x="6583680" y="6377940"/>
            <a:ext cx="2103000" cy="2001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>
            <a:lvl1pPr indent="0" lvl="0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1pPr>
            <a:lvl2pPr indent="0" lvl="1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2pPr>
            <a:lvl3pPr indent="0" lvl="2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3pPr>
            <a:lvl4pPr indent="0" lvl="3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4pPr>
            <a:lvl5pPr indent="0" lvl="4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5pPr>
            <a:lvl6pPr indent="0" lvl="5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6pPr>
            <a:lvl7pPr indent="0" lvl="6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7pPr>
            <a:lvl8pPr indent="0" lvl="7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8pPr>
            <a:lvl9pPr indent="0" lvl="8" algn="r">
              <a:spcBef>
                <a:spcPts val="0"/>
              </a:spcBef>
              <a:buNone/>
              <a:defRPr>
                <a:solidFill>
                  <a:srgbClr val="888888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>
              <a:solidFill>
                <a:schemeClr val="accent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g3b14497f5ad_0_18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g3b14497f5ad_0_18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26" name="Google Shape;26;g3b14497f5ad_0_1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g3b14497f5ad_0_1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g3b14497f5ad_0_18"/>
          <p:cNvSpPr txBox="1"/>
          <p:nvPr>
            <p:ph type="title"/>
          </p:nvPr>
        </p:nvSpPr>
        <p:spPr>
          <a:xfrm>
            <a:off x="729450" y="1758200"/>
            <a:ext cx="7688700" cy="7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g3b14497f5ad_0_18"/>
          <p:cNvSpPr txBox="1"/>
          <p:nvPr>
            <p:ph idx="1" type="body"/>
          </p:nvPr>
        </p:nvSpPr>
        <p:spPr>
          <a:xfrm>
            <a:off x="729450" y="2771833"/>
            <a:ext cx="7688700" cy="30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g3b14497f5ad_0_18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g3b14497f5ad_0_26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g3b14497f5ad_0_26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34" name="Google Shape;34;g3b14497f5ad_0_2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g3b14497f5ad_0_2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g3b14497f5ad_0_26"/>
          <p:cNvSpPr txBox="1"/>
          <p:nvPr>
            <p:ph type="title"/>
          </p:nvPr>
        </p:nvSpPr>
        <p:spPr>
          <a:xfrm>
            <a:off x="729450" y="1758200"/>
            <a:ext cx="7688400" cy="7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g3b14497f5ad_0_26"/>
          <p:cNvSpPr txBox="1"/>
          <p:nvPr>
            <p:ph idx="1" type="body"/>
          </p:nvPr>
        </p:nvSpPr>
        <p:spPr>
          <a:xfrm>
            <a:off x="729325" y="2771833"/>
            <a:ext cx="3774300" cy="30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g3b14497f5ad_0_26"/>
          <p:cNvSpPr txBox="1"/>
          <p:nvPr>
            <p:ph idx="2" type="body"/>
          </p:nvPr>
        </p:nvSpPr>
        <p:spPr>
          <a:xfrm>
            <a:off x="4643604" y="2771833"/>
            <a:ext cx="3774300" cy="301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g3b14497f5ad_0_26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g3b14497f5ad_0_35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g3b14497f5ad_0_35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43" name="Google Shape;43;g3b14497f5ad_0_3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g3b14497f5ad_0_3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g3b14497f5ad_0_35"/>
          <p:cNvSpPr txBox="1"/>
          <p:nvPr>
            <p:ph type="title"/>
          </p:nvPr>
        </p:nvSpPr>
        <p:spPr>
          <a:xfrm>
            <a:off x="729450" y="1758200"/>
            <a:ext cx="7688400" cy="713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g3b14497f5ad_0_35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g3b14497f5ad_0_42"/>
          <p:cNvSpPr/>
          <p:nvPr/>
        </p:nvSpPr>
        <p:spPr>
          <a:xfrm>
            <a:off x="0" y="0"/>
            <a:ext cx="9144000" cy="6504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g3b14497f5ad_0_42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50" name="Google Shape;50;g3b14497f5ad_0_4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g3b14497f5ad_0_4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g3b14497f5ad_0_42"/>
          <p:cNvSpPr txBox="1"/>
          <p:nvPr>
            <p:ph type="title"/>
          </p:nvPr>
        </p:nvSpPr>
        <p:spPr>
          <a:xfrm>
            <a:off x="730000" y="1758200"/>
            <a:ext cx="3300900" cy="1842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g3b14497f5ad_0_42"/>
          <p:cNvSpPr txBox="1"/>
          <p:nvPr>
            <p:ph idx="1" type="body"/>
          </p:nvPr>
        </p:nvSpPr>
        <p:spPr>
          <a:xfrm>
            <a:off x="721225" y="3708967"/>
            <a:ext cx="3300900" cy="213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g3b14497f5ad_0_42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g3b14497f5ad_0_50"/>
          <p:cNvGrpSpPr/>
          <p:nvPr/>
        </p:nvGrpSpPr>
        <p:grpSpPr>
          <a:xfrm>
            <a:off x="830392" y="5558926"/>
            <a:ext cx="745763" cy="61102"/>
            <a:chOff x="4580561" y="2589004"/>
            <a:chExt cx="1064464" cy="25200"/>
          </a:xfrm>
        </p:grpSpPr>
        <p:sp>
          <p:nvSpPr>
            <p:cNvPr id="57" name="Google Shape;57;g3b14497f5ad_0_50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g3b14497f5ad_0_50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g3b14497f5ad_0_50"/>
          <p:cNvSpPr txBox="1"/>
          <p:nvPr>
            <p:ph type="title"/>
          </p:nvPr>
        </p:nvSpPr>
        <p:spPr>
          <a:xfrm>
            <a:off x="729450" y="1152400"/>
            <a:ext cx="7021200" cy="3980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g3b14497f5ad_0_50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3b14497f5ad_0_56"/>
          <p:cNvSpPr/>
          <p:nvPr/>
        </p:nvSpPr>
        <p:spPr>
          <a:xfrm>
            <a:off x="0" y="0"/>
            <a:ext cx="4572000" cy="68580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g3b14497f5ad_0_56"/>
          <p:cNvGrpSpPr/>
          <p:nvPr/>
        </p:nvGrpSpPr>
        <p:grpSpPr>
          <a:xfrm>
            <a:off x="830392" y="1588427"/>
            <a:ext cx="745763" cy="61102"/>
            <a:chOff x="4580561" y="2589004"/>
            <a:chExt cx="1064464" cy="25200"/>
          </a:xfrm>
        </p:grpSpPr>
        <p:sp>
          <p:nvSpPr>
            <p:cNvPr id="64" name="Google Shape;64;g3b14497f5ad_0_5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g3b14497f5ad_0_5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g3b14497f5ad_0_56"/>
          <p:cNvSpPr txBox="1"/>
          <p:nvPr>
            <p:ph type="title"/>
          </p:nvPr>
        </p:nvSpPr>
        <p:spPr>
          <a:xfrm>
            <a:off x="730000" y="1758200"/>
            <a:ext cx="3300900" cy="2249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g3b14497f5ad_0_56"/>
          <p:cNvSpPr txBox="1"/>
          <p:nvPr>
            <p:ph idx="1" type="subTitle"/>
          </p:nvPr>
        </p:nvSpPr>
        <p:spPr>
          <a:xfrm>
            <a:off x="724950" y="4215367"/>
            <a:ext cx="3300900" cy="10119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g3b14497f5ad_0_56"/>
          <p:cNvSpPr txBox="1"/>
          <p:nvPr>
            <p:ph idx="2" type="body"/>
          </p:nvPr>
        </p:nvSpPr>
        <p:spPr>
          <a:xfrm>
            <a:off x="5174225" y="1803500"/>
            <a:ext cx="3374400" cy="4034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g3b14497f5ad_0_56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3b14497f5ad_0_65"/>
          <p:cNvSpPr txBox="1"/>
          <p:nvPr>
            <p:ph idx="1" type="body"/>
          </p:nvPr>
        </p:nvSpPr>
        <p:spPr>
          <a:xfrm>
            <a:off x="724950" y="5830068"/>
            <a:ext cx="7697400" cy="614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g3b14497f5ad_0_65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6.xml"/><Relationship Id="rId1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15" Type="http://schemas.openxmlformats.org/officeDocument/2006/relationships/slideLayout" Target="../slideLayouts/slideLayout28.xml"/><Relationship Id="rId14" Type="http://schemas.openxmlformats.org/officeDocument/2006/relationships/slideLayout" Target="../slideLayouts/slideLayout27.xml"/><Relationship Id="rId16" Type="http://schemas.openxmlformats.org/officeDocument/2006/relationships/theme" Target="../theme/theme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g3b14497f5ad_0_0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g3b14497f5ad_0_0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g3b14497f5ad_0_0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3b14497f5ad_0_875"/>
          <p:cNvSpPr txBox="1"/>
          <p:nvPr>
            <p:ph type="title"/>
          </p:nvPr>
        </p:nvSpPr>
        <p:spPr>
          <a:xfrm>
            <a:off x="311700" y="593367"/>
            <a:ext cx="8520600" cy="7635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700"/>
              <a:buFont typeface="Raleway"/>
              <a:buNone/>
              <a:defRPr b="1" sz="37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94" name="Google Shape;94;g3b14497f5ad_0_875"/>
          <p:cNvSpPr txBox="1"/>
          <p:nvPr>
            <p:ph idx="1" type="body"/>
          </p:nvPr>
        </p:nvSpPr>
        <p:spPr>
          <a:xfrm>
            <a:off x="311700" y="1536633"/>
            <a:ext cx="8520600" cy="4555200"/>
          </a:xfrm>
          <a:prstGeom prst="rect">
            <a:avLst/>
          </a:prstGeom>
          <a:noFill/>
          <a:ln>
            <a:noFill/>
          </a:ln>
        </p:spPr>
        <p:txBody>
          <a:bodyPr anchorCtr="0" anchor="t" bIns="121900" lIns="121900" spcFirstLastPara="1" rIns="121900" wrap="square" tIns="121900">
            <a:normAutofit/>
          </a:bodyPr>
          <a:lstStyle>
            <a:lvl1pPr indent="-3365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700"/>
              <a:buFont typeface="Lato"/>
              <a:buChar char="●"/>
              <a:defRPr sz="17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3238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○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3238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■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3238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●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3238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○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3238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■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3238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●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3238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○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3238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500"/>
              <a:buFont typeface="Lato"/>
              <a:buChar char="■"/>
              <a:defRPr sz="15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95" name="Google Shape;95;g3b14497f5ad_0_875"/>
          <p:cNvSpPr txBox="1"/>
          <p:nvPr>
            <p:ph idx="12" type="sldNum"/>
          </p:nvPr>
        </p:nvSpPr>
        <p:spPr>
          <a:xfrm>
            <a:off x="8536302" y="6333134"/>
            <a:ext cx="548700" cy="524700"/>
          </a:xfrm>
          <a:prstGeom prst="rect">
            <a:avLst/>
          </a:prstGeom>
          <a:noFill/>
          <a:ln>
            <a:noFill/>
          </a:ln>
        </p:spPr>
        <p:txBody>
          <a:bodyPr anchorCtr="0" anchor="ctr" bIns="121900" lIns="121900" spcFirstLastPara="1" rIns="121900" wrap="square" tIns="121900">
            <a:normAutofit/>
          </a:bodyPr>
          <a:lstStyle>
            <a:lvl1pPr lvl="0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-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6" r:id="rId14"/>
    <p:sldLayoutId id="2147483677" r:id="rId1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5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"/>
          <p:cNvSpPr txBox="1"/>
          <p:nvPr>
            <p:ph type="ctrTitle"/>
          </p:nvPr>
        </p:nvSpPr>
        <p:spPr>
          <a:xfrm>
            <a:off x="729450" y="1763267"/>
            <a:ext cx="7688100" cy="2219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6000">
                <a:solidFill>
                  <a:srgbClr val="21218A"/>
                </a:solidFill>
              </a:rPr>
              <a:t>ОТЧЕТ О КАДРАХ</a:t>
            </a:r>
            <a:endParaRPr b="1" sz="6000">
              <a:solidFill>
                <a:srgbClr val="21218A"/>
              </a:solidFill>
            </a:endParaRPr>
          </a:p>
        </p:txBody>
      </p:sp>
      <p:sp>
        <p:nvSpPr>
          <p:cNvPr id="200" name="Google Shape;200;p1"/>
          <p:cNvSpPr txBox="1"/>
          <p:nvPr>
            <p:ph idx="1" type="subTitle"/>
          </p:nvPr>
        </p:nvSpPr>
        <p:spPr>
          <a:xfrm>
            <a:off x="729627" y="4230533"/>
            <a:ext cx="7688100" cy="7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rmAutofit/>
          </a:bodyPr>
          <a:lstStyle/>
          <a:p>
            <a:pPr indent="0" lvl="0" marL="0" rtl="0" algn="ctr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2300"/>
              <a:t>Правила и порядок составления </a:t>
            </a:r>
            <a:br>
              <a:rPr b="1" lang="ru-RU" sz="2300"/>
            </a:br>
            <a:r>
              <a:rPr b="1" lang="ru-RU" sz="2300"/>
              <a:t>таблицы 1100 формы ФСН № 30</a:t>
            </a:r>
            <a:endParaRPr b="1" sz="2300"/>
          </a:p>
        </p:txBody>
      </p:sp>
      <p:sp>
        <p:nvSpPr>
          <p:cNvPr id="201" name="Google Shape;201;p1"/>
          <p:cNvSpPr txBox="1"/>
          <p:nvPr/>
        </p:nvSpPr>
        <p:spPr>
          <a:xfrm>
            <a:off x="3923928" y="5517236"/>
            <a:ext cx="5040600" cy="646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rgbClr val="0F7365"/>
                </a:solidFill>
                <a:latin typeface="Arial"/>
                <a:ea typeface="Arial"/>
                <a:cs typeface="Arial"/>
                <a:sym typeface="Arial"/>
              </a:rPr>
              <a:t>Дымбрылова Баира Цыденбаловна</a:t>
            </a:r>
            <a:br>
              <a:rPr lang="ru-RU" sz="1800">
                <a:solidFill>
                  <a:schemeClr val="dk1"/>
                </a:solidFill>
              </a:rPr>
            </a:b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g3b14497f5ad_0_219"/>
          <p:cNvSpPr txBox="1"/>
          <p:nvPr>
            <p:ph idx="1" type="body"/>
          </p:nvPr>
        </p:nvSpPr>
        <p:spPr>
          <a:xfrm>
            <a:off x="755576" y="620688"/>
            <a:ext cx="8064900" cy="52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/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Должности заведующих отделений разносятся в строки по соответствующим врачебным специальностям, например заведующий хирургическим отделением - врач-хирург разносится в строку “хирурги”;</a:t>
            </a:r>
            <a:endParaRPr sz="2400"/>
          </a:p>
          <a:p>
            <a:pPr indent="-2921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2400"/>
              <a:buChar char="⮚"/>
            </a:pPr>
            <a:r>
              <a:rPr lang="ru-RU" sz="2400"/>
              <a:t>Должности заведующих ФАП в соответствующие строки по должности фельдшер, акушер или медицинская сестра.</a:t>
            </a:r>
            <a:endParaRPr sz="2400"/>
          </a:p>
          <a:p>
            <a:pPr indent="-2921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2400"/>
              <a:buChar char="⮚"/>
            </a:pPr>
            <a:r>
              <a:rPr lang="ru-RU" sz="2400"/>
              <a:t>Старшие специалисты (старший врач станции СМП или старшая медицинская сестра) разносятся в соответствующие строки специалистов по должностям. </a:t>
            </a:r>
            <a:endParaRPr sz="2400"/>
          </a:p>
          <a:p>
            <a:pPr indent="0" lvl="0" marL="82296" rtl="0" algn="just">
              <a:lnSpc>
                <a:spcPct val="92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g3b14497f5ad_0_606"/>
          <p:cNvSpPr txBox="1"/>
          <p:nvPr>
            <p:ph type="title"/>
          </p:nvPr>
        </p:nvSpPr>
        <p:spPr>
          <a:xfrm>
            <a:off x="391200" y="178425"/>
            <a:ext cx="8331600" cy="688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47625">
            <a:spAutoFit/>
          </a:bodyPr>
          <a:lstStyle/>
          <a:p>
            <a:pPr indent="0" lvl="0" marL="12700" marR="5080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62699"/>
                </a:solidFill>
              </a:rPr>
              <a:t>Врачи скорой медицинской помощи и выездной бригады скорой медицинской помощи (стр. 84 и 85)</a:t>
            </a:r>
            <a:endParaRPr sz="2000">
              <a:solidFill>
                <a:srgbClr val="262699"/>
              </a:solidFill>
            </a:endParaRPr>
          </a:p>
        </p:txBody>
      </p:sp>
      <p:sp>
        <p:nvSpPr>
          <p:cNvPr id="271" name="Google Shape;271;g3b14497f5ad_0_606"/>
          <p:cNvSpPr txBox="1"/>
          <p:nvPr/>
        </p:nvSpPr>
        <p:spPr>
          <a:xfrm>
            <a:off x="580125" y="3758625"/>
            <a:ext cx="8028600" cy="2229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-381000" lvl="0" marL="4572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Char char="➢"/>
            </a:pPr>
            <a:r>
              <a:rPr lang="ru-RU" sz="24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Стр. 84 </a:t>
            </a:r>
            <a:r>
              <a:rPr lang="ru-RU" sz="24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Руководствоваться квалификационными требованиями к занимаемой должности;</a:t>
            </a:r>
            <a:endParaRPr sz="24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-381000" lvl="0" marL="457200" marR="5080" rtl="0" algn="l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2400"/>
              <a:buFont typeface="Lato"/>
              <a:buChar char="➢"/>
            </a:pPr>
            <a:r>
              <a:rPr lang="ru-RU" sz="24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Стр. 85, </a:t>
            </a:r>
            <a:r>
              <a:rPr lang="ru-RU" sz="24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должность вводится в медицинской организации для специалистов, окончивших СПЕЦИАЛИТЕТ. </a:t>
            </a:r>
            <a:r>
              <a:rPr lang="ru-RU" sz="24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Внимание! </a:t>
            </a:r>
            <a:r>
              <a:rPr lang="ru-RU" sz="24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Не заполняются графы по квалификационным категориям, наличия сертификата или аккредитации</a:t>
            </a:r>
            <a:endParaRPr sz="24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272" name="Google Shape;272;g3b14497f5ad_0_60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3863" y="866924"/>
            <a:ext cx="8281126" cy="273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8"/>
          <p:cNvSpPr txBox="1"/>
          <p:nvPr>
            <p:ph type="title"/>
          </p:nvPr>
        </p:nvSpPr>
        <p:spPr>
          <a:xfrm>
            <a:off x="618366" y="99822"/>
            <a:ext cx="6854700" cy="79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rmAutofit/>
          </a:bodyPr>
          <a:lstStyle/>
          <a:p>
            <a:pPr indent="0" lvl="0" marL="0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2800">
                <a:solidFill>
                  <a:srgbClr val="262699"/>
                </a:solidFill>
              </a:rPr>
              <a:t>Временно сохраненные должности</a:t>
            </a:r>
            <a:endParaRPr b="1" sz="2800">
              <a:solidFill>
                <a:srgbClr val="262699"/>
              </a:solidFill>
            </a:endParaRPr>
          </a:p>
        </p:txBody>
      </p:sp>
      <p:sp>
        <p:nvSpPr>
          <p:cNvPr id="278" name="Google Shape;278;p8"/>
          <p:cNvSpPr/>
          <p:nvPr/>
        </p:nvSpPr>
        <p:spPr>
          <a:xfrm>
            <a:off x="1225344" y="5409537"/>
            <a:ext cx="7272900" cy="984300"/>
          </a:xfrm>
          <a:prstGeom prst="rect">
            <a:avLst/>
          </a:prstGeom>
          <a:solidFill>
            <a:srgbClr val="262699"/>
          </a:solidFill>
          <a:ln cap="flat" cmpd="sng" w="25400">
            <a:solidFill>
              <a:srgbClr val="00946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Увеличения штатных должностей и физических лиц</a:t>
            </a:r>
            <a:b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 сравнении с предыдущим годом не должно быть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9" name="Google Shape;279;p8"/>
          <p:cNvSpPr txBox="1"/>
          <p:nvPr/>
        </p:nvSpPr>
        <p:spPr>
          <a:xfrm>
            <a:off x="645750" y="1028899"/>
            <a:ext cx="7852500" cy="4186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23 «клинические микологи»,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27 «лабораторные микологи»,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43 «офтальмологи-протезисты»,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48 «педиатры городские (районные)»,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72 «психиатры подростковые»,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97 «сурдологи-протезисты»,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101 «терапевты подростковые»,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rPr>
              <a:t>221 «лаборанты»</a:t>
            </a:r>
            <a:endParaRPr sz="2000">
              <a:solidFill>
                <a:schemeClr val="accent1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73 «психиатр подростковый	участковый»</a:t>
            </a:r>
            <a:endParaRPr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75 «психиатр-нарколог участковый»</a:t>
            </a:r>
            <a:endParaRPr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137 «зоолог»</a:t>
            </a:r>
            <a:endParaRPr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140 «энтомолог»</a:t>
            </a:r>
            <a:endParaRPr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C00000"/>
                </a:solidFill>
                <a:latin typeface="Lato"/>
                <a:ea typeface="Lato"/>
                <a:cs typeface="Lato"/>
                <a:sym typeface="Lato"/>
              </a:rPr>
              <a:t>197 «помощник энтомолога»</a:t>
            </a:r>
            <a:endParaRPr sz="2000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g3b14497f5ad_0_859"/>
          <p:cNvSpPr txBox="1"/>
          <p:nvPr>
            <p:ph type="title"/>
          </p:nvPr>
        </p:nvSpPr>
        <p:spPr>
          <a:xfrm>
            <a:off x="391211" y="178434"/>
            <a:ext cx="6927000" cy="485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48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/>
              <a:t>Новое – 2025. Провизоры</a:t>
            </a:r>
            <a:endParaRPr/>
          </a:p>
        </p:txBody>
      </p:sp>
      <p:sp>
        <p:nvSpPr>
          <p:cNvPr id="285" name="Google Shape;285;g3b14497f5ad_0_859"/>
          <p:cNvSpPr txBox="1"/>
          <p:nvPr/>
        </p:nvSpPr>
        <p:spPr>
          <a:xfrm>
            <a:off x="4943350" y="4928095"/>
            <a:ext cx="2833200" cy="1084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9350">
            <a:spAutoFit/>
          </a:bodyPr>
          <a:lstStyle/>
          <a:p>
            <a:pPr indent="0" lvl="0" marL="12700" marR="5080" rtl="0" algn="l">
              <a:lnSpc>
                <a:spcPct val="108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Руководитель без высшего фармацевтического образования</a:t>
            </a:r>
            <a:endParaRPr sz="16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6" name="Google Shape;286;g3b14497f5ad_0_859"/>
          <p:cNvSpPr txBox="1"/>
          <p:nvPr/>
        </p:nvSpPr>
        <p:spPr>
          <a:xfrm>
            <a:off x="2694010" y="4981958"/>
            <a:ext cx="18780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ahoma"/>
                <a:ea typeface="Tahoma"/>
                <a:cs typeface="Tahoma"/>
                <a:sym typeface="Tahoma"/>
              </a:rPr>
              <a:t>Стр. 227 Прочий персонал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7" name="Google Shape;287;g3b14497f5ad_0_859"/>
          <p:cNvSpPr txBox="1"/>
          <p:nvPr>
            <p:ph idx="1" type="body"/>
          </p:nvPr>
        </p:nvSpPr>
        <p:spPr>
          <a:xfrm>
            <a:off x="5067650" y="1026050"/>
            <a:ext cx="4017600" cy="3667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87960" marR="8369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300"/>
              <a:t>Указываются лица с высшим фармацевтическим образованием - </a:t>
            </a:r>
            <a:r>
              <a:rPr lang="ru-RU" sz="1300">
                <a:solidFill>
                  <a:srgbClr val="C1493E"/>
                </a:solidFill>
              </a:rPr>
              <a:t>Провизоры</a:t>
            </a:r>
            <a:endParaRPr sz="1300"/>
          </a:p>
          <a:p>
            <a:pPr indent="0" lvl="0" marL="12700" marR="5080" rtl="0" algn="l">
              <a:lnSpc>
                <a:spcPct val="108125"/>
              </a:lnSpc>
              <a:spcBef>
                <a:spcPts val="630"/>
              </a:spcBef>
              <a:spcAft>
                <a:spcPts val="0"/>
              </a:spcAft>
              <a:buNone/>
            </a:pPr>
            <a:r>
              <a:rPr b="1" lang="ru-RU" sz="15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Директор (заведующий, начальник) аптечной организацией</a:t>
            </a:r>
            <a:endParaRPr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36195" marR="169545" rtl="0" algn="l">
              <a:lnSpc>
                <a:spcPct val="108125"/>
              </a:lnSpc>
              <a:spcBef>
                <a:spcPts val="305"/>
              </a:spcBef>
              <a:spcAft>
                <a:spcPts val="0"/>
              </a:spcAft>
              <a:buNone/>
            </a:pPr>
            <a:r>
              <a:rPr b="1" lang="ru-RU" sz="15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Заведующий складом организации оптовой торговли лекарственными средствами</a:t>
            </a:r>
            <a:endParaRPr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69850" rtl="0" algn="l">
              <a:lnSpc>
                <a:spcPct val="100000"/>
              </a:lnSpc>
              <a:spcBef>
                <a:spcPts val="270"/>
              </a:spcBef>
              <a:spcAft>
                <a:spcPts val="0"/>
              </a:spcAft>
              <a:buNone/>
            </a:pPr>
            <a:r>
              <a:rPr b="1" lang="ru-RU" sz="15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Заместитель директора</a:t>
            </a:r>
            <a:endParaRPr sz="1500">
              <a:latin typeface="Tahoma"/>
              <a:ea typeface="Tahoma"/>
              <a:cs typeface="Tahoma"/>
              <a:sym typeface="Tahoma"/>
            </a:endParaRPr>
          </a:p>
          <a:p>
            <a:pPr indent="0" lvl="0" marL="69850" marR="1086485" rtl="0" algn="l">
              <a:lnSpc>
                <a:spcPct val="108125"/>
              </a:lnSpc>
              <a:spcBef>
                <a:spcPts val="1485"/>
              </a:spcBef>
              <a:spcAft>
                <a:spcPts val="1600"/>
              </a:spcAft>
              <a:buNone/>
            </a:pPr>
            <a:r>
              <a:rPr b="1" lang="ru-RU" sz="15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Заместитель</a:t>
            </a:r>
            <a:r>
              <a:rPr b="1" lang="ru-RU" sz="1500">
                <a:solidFill>
                  <a:srgbClr val="44758E"/>
                </a:solidFill>
              </a:rPr>
              <a:t> з</a:t>
            </a:r>
            <a:r>
              <a:rPr b="1" lang="ru-RU" sz="15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аведующего складом организации оптовой торговли лекарственными средствами</a:t>
            </a:r>
            <a:endParaRPr sz="1500"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288" name="Google Shape;288;g3b14497f5ad_0_859"/>
          <p:cNvGrpSpPr/>
          <p:nvPr/>
        </p:nvGrpSpPr>
        <p:grpSpPr>
          <a:xfrm>
            <a:off x="353677" y="1026050"/>
            <a:ext cx="4589680" cy="3593671"/>
            <a:chOff x="471551" y="1026050"/>
            <a:chExt cx="6119574" cy="3593671"/>
          </a:xfrm>
        </p:grpSpPr>
        <p:pic>
          <p:nvPicPr>
            <p:cNvPr id="289" name="Google Shape;289;g3b14497f5ad_0_859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471551" y="1788286"/>
              <a:ext cx="2620518" cy="259854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0" name="Google Shape;290;g3b14497f5ad_0_859"/>
            <p:cNvSpPr/>
            <p:nvPr/>
          </p:nvSpPr>
          <p:spPr>
            <a:xfrm>
              <a:off x="663257" y="2005965"/>
              <a:ext cx="2386330" cy="1584960"/>
            </a:xfrm>
            <a:custGeom>
              <a:rect b="b" l="l" r="r" t="t"/>
              <a:pathLst>
                <a:path extrusionOk="0" h="1584960" w="2386330">
                  <a:moveTo>
                    <a:pt x="0" y="2921"/>
                  </a:moveTo>
                  <a:lnTo>
                    <a:pt x="2044509" y="1457325"/>
                  </a:lnTo>
                </a:path>
                <a:path extrusionOk="0" h="1584960" w="2386330">
                  <a:moveTo>
                    <a:pt x="2386139" y="0"/>
                  </a:moveTo>
                  <a:lnTo>
                    <a:pt x="0" y="1584960"/>
                  </a:lnTo>
                </a:path>
              </a:pathLst>
            </a:custGeom>
            <a:noFill/>
            <a:ln cap="flat" cmpd="sng" w="38100">
              <a:solidFill>
                <a:srgbClr val="D5868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  <p:pic>
          <p:nvPicPr>
            <p:cNvPr id="291" name="Google Shape;291;g3b14497f5ad_0_859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3251708" y="2004059"/>
              <a:ext cx="3046603" cy="2130044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92" name="Google Shape;292;g3b14497f5ad_0_859"/>
            <p:cNvSpPr/>
            <p:nvPr/>
          </p:nvSpPr>
          <p:spPr>
            <a:xfrm>
              <a:off x="6241816" y="1026050"/>
              <a:ext cx="349309" cy="3593671"/>
            </a:xfrm>
            <a:custGeom>
              <a:rect b="b" l="l" r="r" t="t"/>
              <a:pathLst>
                <a:path extrusionOk="0" h="2813050" w="346709">
                  <a:moveTo>
                    <a:pt x="346582" y="2812542"/>
                  </a:moveTo>
                  <a:lnTo>
                    <a:pt x="279171" y="2810269"/>
                  </a:lnTo>
                  <a:lnTo>
                    <a:pt x="224107" y="2804080"/>
                  </a:lnTo>
                  <a:lnTo>
                    <a:pt x="186973" y="2794914"/>
                  </a:lnTo>
                  <a:lnTo>
                    <a:pt x="173354" y="2783713"/>
                  </a:lnTo>
                  <a:lnTo>
                    <a:pt x="173354" y="2242566"/>
                  </a:lnTo>
                  <a:lnTo>
                    <a:pt x="159734" y="2231310"/>
                  </a:lnTo>
                  <a:lnTo>
                    <a:pt x="122586" y="2222150"/>
                  </a:lnTo>
                  <a:lnTo>
                    <a:pt x="67484" y="2215991"/>
                  </a:lnTo>
                  <a:lnTo>
                    <a:pt x="0" y="2213737"/>
                  </a:lnTo>
                  <a:lnTo>
                    <a:pt x="67484" y="2211462"/>
                  </a:lnTo>
                  <a:lnTo>
                    <a:pt x="122586" y="2205259"/>
                  </a:lnTo>
                  <a:lnTo>
                    <a:pt x="159734" y="2196056"/>
                  </a:lnTo>
                  <a:lnTo>
                    <a:pt x="173354" y="2184781"/>
                  </a:lnTo>
                  <a:lnTo>
                    <a:pt x="173354" y="28829"/>
                  </a:lnTo>
                  <a:lnTo>
                    <a:pt x="186973" y="17627"/>
                  </a:lnTo>
                  <a:lnTo>
                    <a:pt x="224107" y="8461"/>
                  </a:lnTo>
                  <a:lnTo>
                    <a:pt x="279171" y="2272"/>
                  </a:lnTo>
                  <a:lnTo>
                    <a:pt x="346582" y="0"/>
                  </a:lnTo>
                </a:path>
              </a:pathLst>
            </a:custGeom>
            <a:noFill/>
            <a:ln cap="flat" cmpd="sng" w="28575">
              <a:solidFill>
                <a:srgbClr val="D58680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400"/>
            </a:p>
          </p:txBody>
        </p:sp>
      </p:grpSp>
      <p:sp>
        <p:nvSpPr>
          <p:cNvPr id="293" name="Google Shape;293;g3b14497f5ad_0_859"/>
          <p:cNvSpPr txBox="1"/>
          <p:nvPr/>
        </p:nvSpPr>
        <p:spPr>
          <a:xfrm>
            <a:off x="443035" y="870679"/>
            <a:ext cx="1615500" cy="350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975">
            <a:spAutoFit/>
          </a:bodyPr>
          <a:lstStyle/>
          <a:p>
            <a:pPr indent="0" lvl="0" marL="198120" rtl="0" algn="ctr">
              <a:lnSpc>
                <a:spcPct val="100000"/>
              </a:lnSpc>
              <a:spcBef>
                <a:spcPts val="965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2024 год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4" name="Google Shape;294;g3b14497f5ad_0_859"/>
          <p:cNvSpPr txBox="1"/>
          <p:nvPr/>
        </p:nvSpPr>
        <p:spPr>
          <a:xfrm>
            <a:off x="2595082" y="938847"/>
            <a:ext cx="1811700" cy="78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75550">
            <a:spAutoFit/>
          </a:bodyPr>
          <a:lstStyle/>
          <a:p>
            <a:pPr indent="0" lvl="0" marL="678815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2025 год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495"/>
              </a:spcBef>
              <a:spcAft>
                <a:spcPts val="0"/>
              </a:spcAft>
              <a:buNone/>
            </a:pPr>
            <a:r>
              <a:rPr lang="ru-RU" sz="1400">
                <a:latin typeface="Tahoma"/>
                <a:ea typeface="Tahoma"/>
                <a:cs typeface="Tahoma"/>
                <a:sym typeface="Tahoma"/>
              </a:rPr>
              <a:t>Стр. 142 = 143+144+145+146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5" name="Google Shape;295;g3b14497f5ad_0_859"/>
          <p:cNvSpPr/>
          <p:nvPr/>
        </p:nvSpPr>
        <p:spPr>
          <a:xfrm>
            <a:off x="4723950" y="4900050"/>
            <a:ext cx="176100" cy="11130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>
              <a:solidFill>
                <a:srgbClr val="C00000"/>
              </a:solidFill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9" name="Shape 2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0" name="Google Shape;300;g3b14497f5ad_0_1221"/>
          <p:cNvSpPr txBox="1"/>
          <p:nvPr/>
        </p:nvSpPr>
        <p:spPr>
          <a:xfrm>
            <a:off x="0" y="207200"/>
            <a:ext cx="53454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0543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262699"/>
                </a:solidFill>
                <a:latin typeface="Tahoma"/>
                <a:ea typeface="Tahoma"/>
                <a:cs typeface="Tahoma"/>
                <a:sym typeface="Tahoma"/>
              </a:rPr>
              <a:t>Новое 2025. Фельдшеры</a:t>
            </a:r>
            <a:endParaRPr sz="2400">
              <a:solidFill>
                <a:srgbClr val="2626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301" name="Google Shape;301;g3b14497f5ad_0_1221"/>
          <p:cNvGrpSpPr/>
          <p:nvPr/>
        </p:nvGrpSpPr>
        <p:grpSpPr>
          <a:xfrm>
            <a:off x="421123" y="1194230"/>
            <a:ext cx="3861053" cy="3382517"/>
            <a:chOff x="1892173" y="1784730"/>
            <a:chExt cx="3861053" cy="3382517"/>
          </a:xfrm>
        </p:grpSpPr>
        <p:pic>
          <p:nvPicPr>
            <p:cNvPr id="302" name="Google Shape;302;g3b14497f5ad_0_122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1892173" y="1784730"/>
              <a:ext cx="3797680" cy="3382517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03" name="Google Shape;303;g3b14497f5ad_0_1221"/>
            <p:cNvSpPr/>
            <p:nvPr/>
          </p:nvSpPr>
          <p:spPr>
            <a:xfrm>
              <a:off x="4897247" y="2276347"/>
              <a:ext cx="855979" cy="2148840"/>
            </a:xfrm>
            <a:custGeom>
              <a:rect b="b" l="l" r="r" t="t"/>
              <a:pathLst>
                <a:path extrusionOk="0" h="2148840" w="855979">
                  <a:moveTo>
                    <a:pt x="0" y="1074419"/>
                  </a:moveTo>
                  <a:lnTo>
                    <a:pt x="781" y="1008973"/>
                  </a:lnTo>
                  <a:lnTo>
                    <a:pt x="3094" y="944563"/>
                  </a:lnTo>
                  <a:lnTo>
                    <a:pt x="6896" y="881302"/>
                  </a:lnTo>
                  <a:lnTo>
                    <a:pt x="12140" y="819302"/>
                  </a:lnTo>
                  <a:lnTo>
                    <a:pt x="18783" y="758676"/>
                  </a:lnTo>
                  <a:lnTo>
                    <a:pt x="26779" y="699536"/>
                  </a:lnTo>
                  <a:lnTo>
                    <a:pt x="36083" y="641995"/>
                  </a:lnTo>
                  <a:lnTo>
                    <a:pt x="46651" y="586165"/>
                  </a:lnTo>
                  <a:lnTo>
                    <a:pt x="58438" y="532158"/>
                  </a:lnTo>
                  <a:lnTo>
                    <a:pt x="71400" y="480087"/>
                  </a:lnTo>
                  <a:lnTo>
                    <a:pt x="85490" y="430064"/>
                  </a:lnTo>
                  <a:lnTo>
                    <a:pt x="100666" y="382202"/>
                  </a:lnTo>
                  <a:lnTo>
                    <a:pt x="116881" y="336612"/>
                  </a:lnTo>
                  <a:lnTo>
                    <a:pt x="134091" y="293409"/>
                  </a:lnTo>
                  <a:lnTo>
                    <a:pt x="152251" y="252703"/>
                  </a:lnTo>
                  <a:lnTo>
                    <a:pt x="171317" y="214608"/>
                  </a:lnTo>
                  <a:lnTo>
                    <a:pt x="191244" y="179236"/>
                  </a:lnTo>
                  <a:lnTo>
                    <a:pt x="211986" y="146699"/>
                  </a:lnTo>
                  <a:lnTo>
                    <a:pt x="255739" y="90580"/>
                  </a:lnTo>
                  <a:lnTo>
                    <a:pt x="302218" y="47151"/>
                  </a:lnTo>
                  <a:lnTo>
                    <a:pt x="351064" y="17311"/>
                  </a:lnTo>
                  <a:lnTo>
                    <a:pt x="401920" y="1960"/>
                  </a:lnTo>
                  <a:lnTo>
                    <a:pt x="427989" y="0"/>
                  </a:lnTo>
                  <a:lnTo>
                    <a:pt x="454059" y="1960"/>
                  </a:lnTo>
                  <a:lnTo>
                    <a:pt x="504915" y="17311"/>
                  </a:lnTo>
                  <a:lnTo>
                    <a:pt x="553761" y="47151"/>
                  </a:lnTo>
                  <a:lnTo>
                    <a:pt x="600240" y="90580"/>
                  </a:lnTo>
                  <a:lnTo>
                    <a:pt x="643993" y="146699"/>
                  </a:lnTo>
                  <a:lnTo>
                    <a:pt x="664735" y="179236"/>
                  </a:lnTo>
                  <a:lnTo>
                    <a:pt x="684662" y="214608"/>
                  </a:lnTo>
                  <a:lnTo>
                    <a:pt x="703728" y="252703"/>
                  </a:lnTo>
                  <a:lnTo>
                    <a:pt x="721888" y="293409"/>
                  </a:lnTo>
                  <a:lnTo>
                    <a:pt x="739098" y="336612"/>
                  </a:lnTo>
                  <a:lnTo>
                    <a:pt x="755313" y="382202"/>
                  </a:lnTo>
                  <a:lnTo>
                    <a:pt x="770489" y="430064"/>
                  </a:lnTo>
                  <a:lnTo>
                    <a:pt x="784579" y="480087"/>
                  </a:lnTo>
                  <a:lnTo>
                    <a:pt x="797541" y="532158"/>
                  </a:lnTo>
                  <a:lnTo>
                    <a:pt x="809328" y="586165"/>
                  </a:lnTo>
                  <a:lnTo>
                    <a:pt x="819896" y="641995"/>
                  </a:lnTo>
                  <a:lnTo>
                    <a:pt x="829200" y="699536"/>
                  </a:lnTo>
                  <a:lnTo>
                    <a:pt x="837196" y="758676"/>
                  </a:lnTo>
                  <a:lnTo>
                    <a:pt x="843839" y="819302"/>
                  </a:lnTo>
                  <a:lnTo>
                    <a:pt x="849083" y="881302"/>
                  </a:lnTo>
                  <a:lnTo>
                    <a:pt x="852885" y="944563"/>
                  </a:lnTo>
                  <a:lnTo>
                    <a:pt x="855198" y="1008973"/>
                  </a:lnTo>
                  <a:lnTo>
                    <a:pt x="855979" y="1074419"/>
                  </a:lnTo>
                  <a:lnTo>
                    <a:pt x="855198" y="1139865"/>
                  </a:lnTo>
                  <a:lnTo>
                    <a:pt x="852885" y="1204274"/>
                  </a:lnTo>
                  <a:lnTo>
                    <a:pt x="849083" y="1267532"/>
                  </a:lnTo>
                  <a:lnTo>
                    <a:pt x="843839" y="1329529"/>
                  </a:lnTo>
                  <a:lnTo>
                    <a:pt x="837196" y="1390151"/>
                  </a:lnTo>
                  <a:lnTo>
                    <a:pt x="829200" y="1449287"/>
                  </a:lnTo>
                  <a:lnTo>
                    <a:pt x="819896" y="1506823"/>
                  </a:lnTo>
                  <a:lnTo>
                    <a:pt x="809328" y="1562647"/>
                  </a:lnTo>
                  <a:lnTo>
                    <a:pt x="797541" y="1616648"/>
                  </a:lnTo>
                  <a:lnTo>
                    <a:pt x="784579" y="1668713"/>
                  </a:lnTo>
                  <a:lnTo>
                    <a:pt x="770489" y="1718729"/>
                  </a:lnTo>
                  <a:lnTo>
                    <a:pt x="755313" y="1766584"/>
                  </a:lnTo>
                  <a:lnTo>
                    <a:pt x="739098" y="1812167"/>
                  </a:lnTo>
                  <a:lnTo>
                    <a:pt x="721888" y="1855363"/>
                  </a:lnTo>
                  <a:lnTo>
                    <a:pt x="703728" y="1896062"/>
                  </a:lnTo>
                  <a:lnTo>
                    <a:pt x="684662" y="1934150"/>
                  </a:lnTo>
                  <a:lnTo>
                    <a:pt x="664735" y="1969516"/>
                  </a:lnTo>
                  <a:lnTo>
                    <a:pt x="643993" y="2002046"/>
                  </a:lnTo>
                  <a:lnTo>
                    <a:pt x="600240" y="2058154"/>
                  </a:lnTo>
                  <a:lnTo>
                    <a:pt x="553761" y="2101573"/>
                  </a:lnTo>
                  <a:lnTo>
                    <a:pt x="504915" y="2131405"/>
                  </a:lnTo>
                  <a:lnTo>
                    <a:pt x="454059" y="2146752"/>
                  </a:lnTo>
                  <a:lnTo>
                    <a:pt x="427989" y="2148713"/>
                  </a:lnTo>
                  <a:lnTo>
                    <a:pt x="401920" y="2146752"/>
                  </a:lnTo>
                  <a:lnTo>
                    <a:pt x="351064" y="2131405"/>
                  </a:lnTo>
                  <a:lnTo>
                    <a:pt x="302218" y="2101573"/>
                  </a:lnTo>
                  <a:lnTo>
                    <a:pt x="255739" y="2058154"/>
                  </a:lnTo>
                  <a:lnTo>
                    <a:pt x="211986" y="2002046"/>
                  </a:lnTo>
                  <a:lnTo>
                    <a:pt x="191244" y="1969516"/>
                  </a:lnTo>
                  <a:lnTo>
                    <a:pt x="171317" y="1934150"/>
                  </a:lnTo>
                  <a:lnTo>
                    <a:pt x="152251" y="1896062"/>
                  </a:lnTo>
                  <a:lnTo>
                    <a:pt x="134091" y="1855363"/>
                  </a:lnTo>
                  <a:lnTo>
                    <a:pt x="116881" y="1812167"/>
                  </a:lnTo>
                  <a:lnTo>
                    <a:pt x="100666" y="1766584"/>
                  </a:lnTo>
                  <a:lnTo>
                    <a:pt x="85490" y="1718729"/>
                  </a:lnTo>
                  <a:lnTo>
                    <a:pt x="71400" y="1668713"/>
                  </a:lnTo>
                  <a:lnTo>
                    <a:pt x="58438" y="1616648"/>
                  </a:lnTo>
                  <a:lnTo>
                    <a:pt x="46651" y="1562647"/>
                  </a:lnTo>
                  <a:lnTo>
                    <a:pt x="36083" y="1506823"/>
                  </a:lnTo>
                  <a:lnTo>
                    <a:pt x="26779" y="1449287"/>
                  </a:lnTo>
                  <a:lnTo>
                    <a:pt x="18783" y="1390151"/>
                  </a:lnTo>
                  <a:lnTo>
                    <a:pt x="12140" y="1329529"/>
                  </a:lnTo>
                  <a:lnTo>
                    <a:pt x="6896" y="1267532"/>
                  </a:lnTo>
                  <a:lnTo>
                    <a:pt x="3094" y="1204274"/>
                  </a:lnTo>
                  <a:lnTo>
                    <a:pt x="781" y="1139865"/>
                  </a:lnTo>
                  <a:lnTo>
                    <a:pt x="0" y="1074419"/>
                  </a:lnTo>
                  <a:close/>
                </a:path>
              </a:pathLst>
            </a:custGeom>
            <a:noFill/>
            <a:ln cap="flat" cmpd="sng" w="31750">
              <a:solidFill>
                <a:srgbClr val="C1493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04" name="Google Shape;304;g3b14497f5ad_0_1221"/>
          <p:cNvSpPr txBox="1"/>
          <p:nvPr/>
        </p:nvSpPr>
        <p:spPr>
          <a:xfrm>
            <a:off x="5450975" y="2434475"/>
            <a:ext cx="3000000" cy="400200"/>
          </a:xfrm>
          <a:prstGeom prst="rect">
            <a:avLst/>
          </a:prstGeom>
          <a:solidFill>
            <a:srgbClr val="26269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chemeClr val="lt1"/>
                </a:solidFill>
              </a:rPr>
              <a:t>Стр. 199 = сумма с 200 по 203</a:t>
            </a:r>
            <a:endParaRPr b="1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8" name="Shape 3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" name="Google Shape;309;p10"/>
          <p:cNvSpPr txBox="1"/>
          <p:nvPr>
            <p:ph type="title"/>
          </p:nvPr>
        </p:nvSpPr>
        <p:spPr>
          <a:xfrm>
            <a:off x="1115616" y="260648"/>
            <a:ext cx="7560840" cy="648072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2400">
                <a:solidFill>
                  <a:srgbClr val="262699"/>
                </a:solidFill>
              </a:rPr>
              <a:t>Специалисты с высшим немедицинским образованием</a:t>
            </a:r>
            <a:endParaRPr b="1" sz="2400">
              <a:solidFill>
                <a:srgbClr val="262699"/>
              </a:solidFill>
            </a:endParaRPr>
          </a:p>
        </p:txBody>
      </p:sp>
      <p:pic>
        <p:nvPicPr>
          <p:cNvPr id="310" name="Google Shape;310;p10"/>
          <p:cNvPicPr preferRelativeResize="0"/>
          <p:nvPr>
            <p:ph idx="1" type="body"/>
          </p:nvPr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26616" y="1052736"/>
            <a:ext cx="5689600" cy="4392389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11" name="Google Shape;311;p10"/>
          <p:cNvCxnSpPr/>
          <p:nvPr/>
        </p:nvCxnSpPr>
        <p:spPr>
          <a:xfrm>
            <a:off x="6588229" y="2276872"/>
            <a:ext cx="547683" cy="216024"/>
          </a:xfrm>
          <a:prstGeom prst="straightConnector1">
            <a:avLst/>
          </a:prstGeom>
          <a:noFill/>
          <a:ln cap="flat" cmpd="sng" w="9525">
            <a:solidFill>
              <a:srgbClr val="F9F9F9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12" name="Google Shape;312;p10"/>
          <p:cNvCxnSpPr/>
          <p:nvPr/>
        </p:nvCxnSpPr>
        <p:spPr>
          <a:xfrm flipH="1" rot="10800000">
            <a:off x="6631851" y="2612817"/>
            <a:ext cx="504056" cy="144016"/>
          </a:xfrm>
          <a:prstGeom prst="straightConnector1">
            <a:avLst/>
          </a:prstGeom>
          <a:noFill/>
          <a:ln cap="flat" cmpd="sng" w="9525">
            <a:solidFill>
              <a:srgbClr val="F9F9F9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13" name="Google Shape;313;p10"/>
          <p:cNvSpPr/>
          <p:nvPr/>
        </p:nvSpPr>
        <p:spPr>
          <a:xfrm>
            <a:off x="6882871" y="1579483"/>
            <a:ext cx="1584176" cy="2066667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00946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Логопеды и  психологи без специальной подготовки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в ПРОЧИЙ ПЕРСОНАЛ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14" name="Google Shape;314;p10"/>
          <p:cNvSpPr/>
          <p:nvPr/>
        </p:nvSpPr>
        <p:spPr>
          <a:xfrm>
            <a:off x="1115616" y="5589240"/>
            <a:ext cx="7730560" cy="984176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00946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 2023 г. проходят аккредитацию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 необходимо внести данные по аккредитации по строкам: </a:t>
            </a:r>
            <a:b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129, 130, 132,133, 136, 137, 138, 139, 140, 141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3b14497f5ad_0_1233"/>
          <p:cNvSpPr txBox="1"/>
          <p:nvPr>
            <p:ph type="title"/>
          </p:nvPr>
        </p:nvSpPr>
        <p:spPr>
          <a:xfrm>
            <a:off x="391199" y="178425"/>
            <a:ext cx="7751400" cy="1108200"/>
          </a:xfrm>
          <a:prstGeom prst="rect">
            <a:avLst/>
          </a:prstGeom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305435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>
                <a:solidFill>
                  <a:srgbClr val="262699"/>
                </a:solidFill>
              </a:rPr>
              <a:t>Новое 2025. </a:t>
            </a:r>
            <a:r>
              <a:rPr lang="ru-RU">
                <a:solidFill>
                  <a:srgbClr val="262699"/>
                </a:solidFill>
              </a:rPr>
              <a:t>Специалисты без медицинского образования</a:t>
            </a:r>
            <a:endParaRPr b="0">
              <a:solidFill>
                <a:srgbClr val="262699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262699"/>
              </a:solidFill>
            </a:endParaRPr>
          </a:p>
        </p:txBody>
      </p:sp>
      <p:grpSp>
        <p:nvGrpSpPr>
          <p:cNvPr id="320" name="Google Shape;320;g3b14497f5ad_0_1233"/>
          <p:cNvGrpSpPr/>
          <p:nvPr/>
        </p:nvGrpSpPr>
        <p:grpSpPr>
          <a:xfrm>
            <a:off x="600566" y="1481389"/>
            <a:ext cx="3971441" cy="3589528"/>
            <a:chOff x="583666" y="939164"/>
            <a:chExt cx="3971441" cy="3589528"/>
          </a:xfrm>
        </p:grpSpPr>
        <p:pic>
          <p:nvPicPr>
            <p:cNvPr id="321" name="Google Shape;321;g3b14497f5ad_0_1233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583666" y="939164"/>
              <a:ext cx="3731133" cy="358952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22" name="Google Shape;322;g3b14497f5ad_0_1233"/>
            <p:cNvSpPr/>
            <p:nvPr/>
          </p:nvSpPr>
          <p:spPr>
            <a:xfrm>
              <a:off x="3365753" y="1692655"/>
              <a:ext cx="1189354" cy="441960"/>
            </a:xfrm>
            <a:custGeom>
              <a:rect b="b" l="l" r="r" t="t"/>
              <a:pathLst>
                <a:path extrusionOk="0" h="441960" w="1189354">
                  <a:moveTo>
                    <a:pt x="0" y="220726"/>
                  </a:moveTo>
                  <a:lnTo>
                    <a:pt x="15702" y="170110"/>
                  </a:lnTo>
                  <a:lnTo>
                    <a:pt x="60432" y="123649"/>
                  </a:lnTo>
                  <a:lnTo>
                    <a:pt x="92567" y="102390"/>
                  </a:lnTo>
                  <a:lnTo>
                    <a:pt x="130621" y="82666"/>
                  </a:lnTo>
                  <a:lnTo>
                    <a:pt x="174148" y="64643"/>
                  </a:lnTo>
                  <a:lnTo>
                    <a:pt x="222702" y="48485"/>
                  </a:lnTo>
                  <a:lnTo>
                    <a:pt x="275837" y="34360"/>
                  </a:lnTo>
                  <a:lnTo>
                    <a:pt x="333106" y="22431"/>
                  </a:lnTo>
                  <a:lnTo>
                    <a:pt x="394064" y="12866"/>
                  </a:lnTo>
                  <a:lnTo>
                    <a:pt x="458266" y="5828"/>
                  </a:lnTo>
                  <a:lnTo>
                    <a:pt x="525264" y="1484"/>
                  </a:lnTo>
                  <a:lnTo>
                    <a:pt x="594613" y="0"/>
                  </a:lnTo>
                  <a:lnTo>
                    <a:pt x="663937" y="1484"/>
                  </a:lnTo>
                  <a:lnTo>
                    <a:pt x="730914" y="5828"/>
                  </a:lnTo>
                  <a:lnTo>
                    <a:pt x="795097" y="12866"/>
                  </a:lnTo>
                  <a:lnTo>
                    <a:pt x="856040" y="22431"/>
                  </a:lnTo>
                  <a:lnTo>
                    <a:pt x="913297" y="34360"/>
                  </a:lnTo>
                  <a:lnTo>
                    <a:pt x="966422" y="48485"/>
                  </a:lnTo>
                  <a:lnTo>
                    <a:pt x="1014968" y="64642"/>
                  </a:lnTo>
                  <a:lnTo>
                    <a:pt x="1058489" y="82666"/>
                  </a:lnTo>
                  <a:lnTo>
                    <a:pt x="1096538" y="102390"/>
                  </a:lnTo>
                  <a:lnTo>
                    <a:pt x="1128671" y="123649"/>
                  </a:lnTo>
                  <a:lnTo>
                    <a:pt x="1173398" y="170110"/>
                  </a:lnTo>
                  <a:lnTo>
                    <a:pt x="1189101" y="220726"/>
                  </a:lnTo>
                  <a:lnTo>
                    <a:pt x="1185101" y="246470"/>
                  </a:lnTo>
                  <a:lnTo>
                    <a:pt x="1154439" y="295174"/>
                  </a:lnTo>
                  <a:lnTo>
                    <a:pt x="1096538" y="339061"/>
                  </a:lnTo>
                  <a:lnTo>
                    <a:pt x="1058489" y="358785"/>
                  </a:lnTo>
                  <a:lnTo>
                    <a:pt x="1014968" y="376809"/>
                  </a:lnTo>
                  <a:lnTo>
                    <a:pt x="966422" y="392966"/>
                  </a:lnTo>
                  <a:lnTo>
                    <a:pt x="913297" y="407091"/>
                  </a:lnTo>
                  <a:lnTo>
                    <a:pt x="856040" y="419020"/>
                  </a:lnTo>
                  <a:lnTo>
                    <a:pt x="795097" y="428585"/>
                  </a:lnTo>
                  <a:lnTo>
                    <a:pt x="730914" y="435623"/>
                  </a:lnTo>
                  <a:lnTo>
                    <a:pt x="663937" y="439967"/>
                  </a:lnTo>
                  <a:lnTo>
                    <a:pt x="594613" y="441452"/>
                  </a:lnTo>
                  <a:lnTo>
                    <a:pt x="525264" y="439967"/>
                  </a:lnTo>
                  <a:lnTo>
                    <a:pt x="458266" y="435623"/>
                  </a:lnTo>
                  <a:lnTo>
                    <a:pt x="394064" y="428585"/>
                  </a:lnTo>
                  <a:lnTo>
                    <a:pt x="333106" y="419020"/>
                  </a:lnTo>
                  <a:lnTo>
                    <a:pt x="275837" y="407091"/>
                  </a:lnTo>
                  <a:lnTo>
                    <a:pt x="222702" y="392966"/>
                  </a:lnTo>
                  <a:lnTo>
                    <a:pt x="174148" y="376809"/>
                  </a:lnTo>
                  <a:lnTo>
                    <a:pt x="130621" y="358785"/>
                  </a:lnTo>
                  <a:lnTo>
                    <a:pt x="92567" y="339061"/>
                  </a:lnTo>
                  <a:lnTo>
                    <a:pt x="60432" y="317802"/>
                  </a:lnTo>
                  <a:lnTo>
                    <a:pt x="15702" y="271341"/>
                  </a:lnTo>
                  <a:lnTo>
                    <a:pt x="0" y="220726"/>
                  </a:lnTo>
                  <a:close/>
                </a:path>
              </a:pathLst>
            </a:custGeom>
            <a:noFill/>
            <a:ln cap="flat" cmpd="sng" w="31750">
              <a:solidFill>
                <a:srgbClr val="C1493E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t" bIns="0" lIns="0" spcFirstLastPara="1" rIns="0" wrap="square" tIns="0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23" name="Google Shape;323;g3b14497f5ad_0_1233"/>
          <p:cNvSpPr txBox="1"/>
          <p:nvPr/>
        </p:nvSpPr>
        <p:spPr>
          <a:xfrm>
            <a:off x="5057300" y="1564275"/>
            <a:ext cx="3000000" cy="400200"/>
          </a:xfrm>
          <a:prstGeom prst="rect">
            <a:avLst/>
          </a:prstGeom>
          <a:solidFill>
            <a:srgbClr val="262699"/>
          </a:solidFill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>
                <a:solidFill>
                  <a:schemeClr val="lt1"/>
                </a:solidFill>
              </a:rPr>
              <a:t>Стр. 220 =  221 +  222</a:t>
            </a:r>
            <a:endParaRPr b="1">
              <a:solidFill>
                <a:schemeClr val="lt1"/>
              </a:solidFill>
            </a:endParaRPr>
          </a:p>
        </p:txBody>
      </p:sp>
      <p:sp>
        <p:nvSpPr>
          <p:cNvPr id="324" name="Google Shape;324;g3b14497f5ad_0_1233"/>
          <p:cNvSpPr txBox="1"/>
          <p:nvPr/>
        </p:nvSpPr>
        <p:spPr>
          <a:xfrm>
            <a:off x="4868975" y="4053425"/>
            <a:ext cx="3753900" cy="1398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Указываются все специалисты, работающие на основании</a:t>
            </a:r>
            <a:r>
              <a:rPr lang="ru-RU" sz="1800">
                <a:latin typeface="Tahoma"/>
                <a:ea typeface="Tahoma"/>
                <a:cs typeface="Tahoma"/>
                <a:sym typeface="Tahoma"/>
              </a:rPr>
              <a:t> </a:t>
            </a:r>
            <a:r>
              <a:rPr b="1" lang="ru-RU" sz="18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«Допуска»</a:t>
            </a:r>
            <a:br>
              <a:rPr b="1" lang="ru-RU" sz="18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lang="ru-RU" sz="18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 в соответствии с приказом МЗРФ № 715н</a:t>
            </a:r>
            <a:endParaRPr sz="18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5" name="Google Shape;325;g3b14497f5ad_0_1233"/>
          <p:cNvSpPr txBox="1"/>
          <p:nvPr/>
        </p:nvSpPr>
        <p:spPr>
          <a:xfrm>
            <a:off x="4806825" y="2955250"/>
            <a:ext cx="4062000" cy="843900"/>
          </a:xfrm>
          <a:prstGeom prst="rect">
            <a:avLst/>
          </a:prstGeom>
          <a:solidFill>
            <a:srgbClr val="262699"/>
          </a:solidFill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80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При разнице строки 223 и 224 предоставить пояснительную записку.</a:t>
            </a:r>
            <a:endParaRPr sz="1800">
              <a:solidFill>
                <a:schemeClr val="lt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6" name="Google Shape;326;g3b14497f5ad_0_1233"/>
          <p:cNvSpPr/>
          <p:nvPr/>
        </p:nvSpPr>
        <p:spPr>
          <a:xfrm>
            <a:off x="4389046" y="4310275"/>
            <a:ext cx="345300" cy="527700"/>
          </a:xfrm>
          <a:prstGeom prst="rightArrow">
            <a:avLst>
              <a:gd fmla="val 50000" name="adj1"/>
              <a:gd fmla="val 50000" name="adj2"/>
            </a:avLst>
          </a:prstGeom>
          <a:solidFill>
            <a:srgbClr val="262699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13"/>
          <p:cNvSpPr/>
          <p:nvPr/>
        </p:nvSpPr>
        <p:spPr>
          <a:xfrm>
            <a:off x="1259632" y="3789050"/>
            <a:ext cx="3024300" cy="19281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00946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Стр. 2</a:t>
            </a:r>
            <a:r>
              <a:rPr lang="ru-RU" sz="1800">
                <a:solidFill>
                  <a:schemeClr val="lt1"/>
                </a:solidFill>
              </a:rPr>
              <a:t>15</a:t>
            </a: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специалисты со </a:t>
            </a: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</a:t>
            </a: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ПО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или среднее общее образование и краткосрочное обучение или инструктаж на рабочем месте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32" name="Google Shape;332;p13"/>
          <p:cNvSpPr/>
          <p:nvPr/>
        </p:nvSpPr>
        <p:spPr>
          <a:xfrm>
            <a:off x="5724128" y="3789050"/>
            <a:ext cx="3024300" cy="1928100"/>
          </a:xfrm>
          <a:prstGeom prst="rect">
            <a:avLst/>
          </a:prstGeom>
          <a:solidFill>
            <a:schemeClr val="accent1"/>
          </a:solidFill>
          <a:ln cap="flat" cmpd="sng" w="25400">
            <a:solidFill>
              <a:srgbClr val="00946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Стр. </a:t>
            </a:r>
            <a:r>
              <a:rPr lang="ru-RU" sz="1800">
                <a:solidFill>
                  <a:schemeClr val="lt1"/>
                </a:solidFill>
              </a:rPr>
              <a:t>216</a:t>
            </a: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: 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8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специалисты с высшим профессиональным образованием</a:t>
            </a: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333" name="Google Shape;333;p13"/>
          <p:cNvCxnSpPr>
            <a:endCxn id="331" idx="1"/>
          </p:cNvCxnSpPr>
          <p:nvPr/>
        </p:nvCxnSpPr>
        <p:spPr>
          <a:xfrm flipH="1" rot="10800000">
            <a:off x="899632" y="4753100"/>
            <a:ext cx="360000" cy="404100"/>
          </a:xfrm>
          <a:prstGeom prst="straightConnector1">
            <a:avLst/>
          </a:prstGeom>
          <a:noFill/>
          <a:ln cap="flat" cmpd="sng" w="9525">
            <a:solidFill>
              <a:srgbClr val="F9F9F9"/>
            </a:solidFill>
            <a:prstDash val="solid"/>
            <a:round/>
            <a:headEnd len="sm" w="sm" type="none"/>
            <a:tailEnd len="med" w="med" type="stealth"/>
          </a:ln>
        </p:spPr>
      </p:cxnSp>
      <p:cxnSp>
        <p:nvCxnSpPr>
          <p:cNvPr id="334" name="Google Shape;334;p13"/>
          <p:cNvCxnSpPr/>
          <p:nvPr/>
        </p:nvCxnSpPr>
        <p:spPr>
          <a:xfrm>
            <a:off x="5384417" y="3368687"/>
            <a:ext cx="339713" cy="852409"/>
          </a:xfrm>
          <a:prstGeom prst="straightConnector1">
            <a:avLst/>
          </a:prstGeom>
          <a:noFill/>
          <a:ln cap="flat" cmpd="sng" w="9525">
            <a:solidFill>
              <a:srgbClr val="F9F9F9"/>
            </a:solidFill>
            <a:prstDash val="solid"/>
            <a:round/>
            <a:headEnd len="sm" w="sm" type="none"/>
            <a:tailEnd len="med" w="med" type="stealth"/>
          </a:ln>
        </p:spPr>
      </p:cxnSp>
      <p:sp>
        <p:nvSpPr>
          <p:cNvPr id="335" name="Google Shape;335;p13"/>
          <p:cNvSpPr txBox="1"/>
          <p:nvPr/>
        </p:nvSpPr>
        <p:spPr>
          <a:xfrm>
            <a:off x="1115616" y="116632"/>
            <a:ext cx="7498200" cy="864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rmAutofit/>
          </a:bodyPr>
          <a:lstStyle/>
          <a:p>
            <a:pPr indent="0" lvl="0" marL="0" marR="0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b="1" i="0" lang="ru-RU" sz="3200" u="none" cap="none" strike="noStrike">
                <a:solidFill>
                  <a:srgbClr val="262699"/>
                </a:solidFill>
                <a:latin typeface="Calibri"/>
                <a:ea typeface="Calibri"/>
                <a:cs typeface="Calibri"/>
                <a:sym typeface="Calibri"/>
              </a:rPr>
              <a:t>Прочий персонал</a:t>
            </a:r>
            <a:endParaRPr b="1" i="0" sz="3200" u="none" cap="none" strike="noStrike">
              <a:solidFill>
                <a:srgbClr val="262699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36" name="Google Shape;336;p13"/>
          <p:cNvPicPr preferRelativeResize="0"/>
          <p:nvPr/>
        </p:nvPicPr>
        <p:blipFill rotWithShape="1">
          <a:blip r:embed="rId3">
            <a:alphaModFix/>
          </a:blip>
          <a:srcRect b="0" l="0" r="68475" t="62268"/>
          <a:stretch/>
        </p:blipFill>
        <p:spPr>
          <a:xfrm>
            <a:off x="1115625" y="1067025"/>
            <a:ext cx="4727151" cy="236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3b14497f5ad_0_1251"/>
          <p:cNvSpPr txBox="1"/>
          <p:nvPr>
            <p:ph idx="1" type="body"/>
          </p:nvPr>
        </p:nvSpPr>
        <p:spPr>
          <a:xfrm>
            <a:off x="457140" y="1604962"/>
            <a:ext cx="8226000" cy="4522800"/>
          </a:xfrm>
          <a:prstGeom prst="rect">
            <a:avLst/>
          </a:prstGeom>
        </p:spPr>
        <p:txBody>
          <a:bodyPr anchorCtr="0" anchor="t" bIns="0" lIns="0" spcFirstLastPara="1" rIns="0" wrap="square" tIns="28075">
            <a:normAutofit/>
          </a:bodyPr>
          <a:lstStyle/>
          <a:p>
            <a:pPr indent="0" lvl="0" marL="6210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Подстрочник 1108:  </a:t>
            </a:r>
            <a:endParaRPr sz="20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6210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0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62103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rPr lang="ru-RU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из числа физических лиц врачей – стажеров (табл.1100 </a:t>
            </a:r>
            <a:br>
              <a:rPr lang="ru-RU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стр. 86 гр.9) необходимо выделить </a:t>
            </a:r>
            <a:r>
              <a:rPr lang="ru-RU" sz="20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rPr>
              <a:t>ординаторов второго</a:t>
            </a:r>
            <a:br>
              <a:rPr lang="ru-RU" sz="20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lang="ru-RU" sz="20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rPr>
              <a:t>года обучения</a:t>
            </a:r>
            <a:r>
              <a:rPr lang="ru-RU"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чел</a:t>
            </a:r>
            <a:r>
              <a:rPr lang="ru-RU" sz="2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	</a:t>
            </a:r>
            <a:endParaRPr/>
          </a:p>
        </p:txBody>
      </p:sp>
      <p:sp>
        <p:nvSpPr>
          <p:cNvPr id="342" name="Google Shape;342;g3b14497f5ad_0_1251"/>
          <p:cNvSpPr txBox="1"/>
          <p:nvPr/>
        </p:nvSpPr>
        <p:spPr>
          <a:xfrm>
            <a:off x="0" y="238275"/>
            <a:ext cx="64332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05435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400">
                <a:solidFill>
                  <a:srgbClr val="262699"/>
                </a:solidFill>
                <a:latin typeface="Tahoma"/>
                <a:ea typeface="Tahoma"/>
                <a:cs typeface="Tahoma"/>
                <a:sym typeface="Tahoma"/>
              </a:rPr>
              <a:t>Новое 2025. Врачи-стажеры</a:t>
            </a:r>
            <a:endParaRPr sz="2400">
              <a:solidFill>
                <a:srgbClr val="2626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14"/>
          <p:cNvSpPr txBox="1"/>
          <p:nvPr>
            <p:ph type="title"/>
          </p:nvPr>
        </p:nvSpPr>
        <p:spPr>
          <a:xfrm>
            <a:off x="1403648" y="1700808"/>
            <a:ext cx="749808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rmAutofit/>
          </a:bodyPr>
          <a:lstStyle/>
          <a:p>
            <a:pPr indent="0" lvl="0" marL="0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3200">
                <a:solidFill>
                  <a:srgbClr val="262699"/>
                </a:solidFill>
              </a:rPr>
              <a:t>Благодарю за внимание!</a:t>
            </a:r>
            <a:endParaRPr b="1" sz="3200">
              <a:solidFill>
                <a:srgbClr val="262699"/>
              </a:solidFill>
            </a:endParaRPr>
          </a:p>
        </p:txBody>
      </p:sp>
      <p:sp>
        <p:nvSpPr>
          <p:cNvPr id="348" name="Google Shape;348;p14"/>
          <p:cNvSpPr txBox="1"/>
          <p:nvPr>
            <p:ph idx="1" type="body"/>
          </p:nvPr>
        </p:nvSpPr>
        <p:spPr>
          <a:xfrm>
            <a:off x="1435608" y="4365104"/>
            <a:ext cx="7498080" cy="188329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/>
          <a:p>
            <a:pPr indent="0" lvl="0" marL="82296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2400"/>
              <a:t>Контактный телефон: 8-996-023-40-80,</a:t>
            </a:r>
            <a:endParaRPr/>
          </a:p>
          <a:p>
            <a:pPr indent="0" lvl="0" marL="82296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ru-RU" sz="2400"/>
              <a:t>электронная почта: ok_kzo@mail.ru</a:t>
            </a:r>
            <a:endParaRPr sz="2400"/>
          </a:p>
          <a:p>
            <a:pPr indent="0" lvl="0" marL="82296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400"/>
          </a:p>
          <a:p>
            <a:pPr indent="0" lvl="0" marL="82296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"/>
          <p:cNvSpPr/>
          <p:nvPr/>
        </p:nvSpPr>
        <p:spPr>
          <a:xfrm>
            <a:off x="467544" y="4121053"/>
            <a:ext cx="8496900" cy="19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3464" lvl="0" marL="365760" marR="0" rtl="0" algn="just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ts val="1600"/>
              <a:buFont typeface="Noto Sans Symbols"/>
              <a:buChar char="⮚"/>
            </a:pPr>
            <a:r>
              <a:rPr lang="ru-RU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В таблицу 1100 формы ФСН № 30 включаются сведения о должностях и физических лицах: врачей, специалистов с высшим немедицинским образованием, среднего медицинского персонала, провизоров, фармацевтов</a:t>
            </a:r>
            <a:r>
              <a:rPr lang="ru-RU" sz="2000"/>
              <a:t> и</a:t>
            </a:r>
            <a:r>
              <a:rPr lang="ru-RU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младшего медицинского персонала медицинской организации </a:t>
            </a:r>
            <a:r>
              <a:rPr lang="ru-RU" sz="2000">
                <a:solidFill>
                  <a:srgbClr val="C00000"/>
                </a:solidFill>
                <a:latin typeface="Arial"/>
                <a:ea typeface="Arial"/>
                <a:cs typeface="Arial"/>
                <a:sym typeface="Arial"/>
              </a:rPr>
              <a:t>в соответствии с Номенклатурой должностей </a:t>
            </a:r>
            <a:r>
              <a:rPr lang="ru-RU" sz="200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rPr>
              <a:t>(приказ МЗРФ от 02.05.2023 г. № 205н)</a:t>
            </a:r>
            <a:r>
              <a:rPr lang="ru-RU" sz="2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</a:t>
            </a:r>
            <a:r>
              <a:rPr lang="ru-RU" sz="2000"/>
              <a:t>А также должности</a:t>
            </a:r>
            <a:r>
              <a:rPr lang="ru-RU" sz="2000"/>
              <a:t> прочего персонала. </a:t>
            </a:r>
            <a:endParaRPr/>
          </a:p>
        </p:txBody>
      </p:sp>
      <p:pic>
        <p:nvPicPr>
          <p:cNvPr id="207" name="Google Shape;207;p2"/>
          <p:cNvPicPr preferRelativeResize="0"/>
          <p:nvPr/>
        </p:nvPicPr>
        <p:blipFill rotWithShape="1">
          <a:blip r:embed="rId3">
            <a:alphaModFix/>
          </a:blip>
          <a:srcRect b="35509" l="29835" r="13258" t="18409"/>
          <a:stretch/>
        </p:blipFill>
        <p:spPr>
          <a:xfrm>
            <a:off x="352225" y="259000"/>
            <a:ext cx="8556950" cy="370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p3"/>
          <p:cNvSpPr txBox="1"/>
          <p:nvPr>
            <p:ph type="title"/>
          </p:nvPr>
        </p:nvSpPr>
        <p:spPr>
          <a:xfrm>
            <a:off x="827584" y="197474"/>
            <a:ext cx="8208900" cy="936000"/>
          </a:xfrm>
          <a:prstGeom prst="rect">
            <a:avLst/>
          </a:prstGeom>
          <a:noFill/>
          <a:ln>
            <a:noFill/>
          </a:ln>
        </p:spPr>
        <p:txBody>
          <a:bodyPr anchorCtr="0" anchor="b" bIns="45000" lIns="90000" spcFirstLastPara="1" rIns="90000" wrap="square" tIns="45000">
            <a:noAutofit/>
          </a:bodyPr>
          <a:lstStyle/>
          <a:p>
            <a:pPr indent="0" lvl="0" marL="0" rtl="0" algn="l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b="1" lang="ru-RU" sz="2400">
                <a:solidFill>
                  <a:srgbClr val="21218A"/>
                </a:solidFill>
              </a:rPr>
              <a:t>Основные правила заполнения</a:t>
            </a:r>
            <a:br>
              <a:rPr b="1" lang="ru-RU" sz="2400">
                <a:solidFill>
                  <a:srgbClr val="21218A"/>
                </a:solidFill>
              </a:rPr>
            </a:br>
            <a:r>
              <a:rPr b="1" lang="ru-RU" sz="2400">
                <a:solidFill>
                  <a:srgbClr val="21218A"/>
                </a:solidFill>
              </a:rPr>
              <a:t>таблицы 1100 формы ФСН № 30:</a:t>
            </a:r>
            <a:endParaRPr b="1" sz="2400">
              <a:solidFill>
                <a:srgbClr val="21218A"/>
              </a:solidFill>
            </a:endParaRPr>
          </a:p>
        </p:txBody>
      </p:sp>
      <p:sp>
        <p:nvSpPr>
          <p:cNvPr id="213" name="Google Shape;213;p3"/>
          <p:cNvSpPr txBox="1"/>
          <p:nvPr>
            <p:ph idx="1" type="body"/>
          </p:nvPr>
        </p:nvSpPr>
        <p:spPr>
          <a:xfrm>
            <a:off x="539550" y="1183352"/>
            <a:ext cx="8280900" cy="5364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/>
          <a:p>
            <a:pPr indent="-228600" lvl="0" marL="457200" rtl="0" algn="just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Заполнение таблицы в строгом соответствии с утвержденным штатным расписанием медицинской организации;</a:t>
            </a:r>
            <a:endParaRPr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>
                <a:solidFill>
                  <a:srgbClr val="C00000"/>
                </a:solidFill>
              </a:rPr>
              <a:t>Графы с 3 по 8 </a:t>
            </a:r>
            <a:r>
              <a:rPr lang="ru-RU" sz="2400"/>
              <a:t>– сведения по штатным и занятым должностям – заполняют экономисты;</a:t>
            </a:r>
            <a:endParaRPr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>
                <a:solidFill>
                  <a:srgbClr val="C00000"/>
                </a:solidFill>
              </a:rPr>
              <a:t>Графы с 9 по 17 </a:t>
            </a:r>
            <a:r>
              <a:rPr lang="ru-RU" sz="2400"/>
              <a:t>– сведения по физическим лицам – заполняют кадровые службы;</a:t>
            </a:r>
            <a:endParaRPr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>
                <a:solidFill>
                  <a:srgbClr val="C00000"/>
                </a:solidFill>
              </a:rPr>
              <a:t>В графу 9 включаются ф</a:t>
            </a:r>
            <a:r>
              <a:rPr lang="ru-RU" sz="2400">
                <a:solidFill>
                  <a:srgbClr val="C00000"/>
                </a:solidFill>
              </a:rPr>
              <a:t>изические лица основных работников </a:t>
            </a:r>
            <a:r>
              <a:rPr lang="ru-RU" sz="2400"/>
              <a:t>(чьи трудовые книжки находятся в медицинской организации по состоянию на 31.12.2025) </a:t>
            </a:r>
            <a:r>
              <a:rPr lang="ru-RU" sz="2400">
                <a:solidFill>
                  <a:srgbClr val="C00000"/>
                </a:solidFill>
              </a:rPr>
              <a:t>1 раз по основной должности;</a:t>
            </a:r>
            <a:endParaRPr sz="2400">
              <a:solidFill>
                <a:srgbClr val="C00000"/>
              </a:solidFill>
            </a:endParaRPr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включая временно отсутствующие лица (декретный отпуск, отпуск по уходу за ребенком, командировка, СВО) - выделяются дополнительно в графу 17 по всем строкам;</a:t>
            </a:r>
            <a:endParaRPr/>
          </a:p>
          <a:p>
            <a:pPr indent="-1397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1200"/>
              </a:spcAft>
              <a:buSzPts val="1400"/>
              <a:buFont typeface="Noto Sans Symbols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Google Shape;218;p4"/>
          <p:cNvSpPr txBox="1"/>
          <p:nvPr>
            <p:ph idx="1" type="body"/>
          </p:nvPr>
        </p:nvSpPr>
        <p:spPr>
          <a:xfrm>
            <a:off x="395536" y="764704"/>
            <a:ext cx="8424936" cy="561662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rmAutofit/>
          </a:bodyPr>
          <a:lstStyle/>
          <a:p>
            <a:pPr indent="-228600" lvl="0" marL="457200" rtl="0" algn="just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>
                <a:solidFill>
                  <a:srgbClr val="C00000"/>
                </a:solidFill>
              </a:rPr>
              <a:t>Внутренние и внешние совместители </a:t>
            </a:r>
            <a:r>
              <a:rPr lang="ru-RU" sz="2400"/>
              <a:t>показываются только </a:t>
            </a:r>
            <a:r>
              <a:rPr lang="ru-RU" sz="2400">
                <a:solidFill>
                  <a:srgbClr val="C00000"/>
                </a:solidFill>
              </a:rPr>
              <a:t>как занятые ставки </a:t>
            </a:r>
            <a:r>
              <a:rPr lang="ru-RU" sz="2400"/>
              <a:t>без указания физического лица;</a:t>
            </a:r>
            <a:endParaRPr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Число физических лиц медицинского и фармацевтического персонала должно </a:t>
            </a:r>
            <a:r>
              <a:rPr lang="ru-RU" sz="2400">
                <a:solidFill>
                  <a:srgbClr val="C00000"/>
                </a:solidFill>
              </a:rPr>
              <a:t>строго соответствовать данным ФРМР </a:t>
            </a:r>
            <a:r>
              <a:rPr lang="ru-RU" sz="2400"/>
              <a:t>по состоянию на 31.12.2025 года! </a:t>
            </a:r>
            <a:r>
              <a:rPr b="1" lang="ru-RU" sz="2400"/>
              <a:t>При расхождении данных предоставить пояснительную записку</a:t>
            </a:r>
            <a:r>
              <a:rPr lang="ru-RU" sz="2400"/>
              <a:t>;</a:t>
            </a:r>
            <a:endParaRPr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1200"/>
              </a:spcAft>
              <a:buSzPts val="1400"/>
              <a:buFont typeface="Noto Sans Symbols"/>
              <a:buChar char="⮚"/>
            </a:pPr>
            <a:r>
              <a:rPr lang="ru-RU" sz="2400"/>
              <a:t>Физические лица специалистов разносятся по строкам</a:t>
            </a:r>
            <a:r>
              <a:rPr lang="ru-RU" sz="2400">
                <a:solidFill>
                  <a:srgbClr val="C00000"/>
                </a:solidFill>
              </a:rPr>
              <a:t> в соответствии с занимаемой должностью и в такой же последовательности составляется список работников (приложение № 1 к отчету по кадрам);</a:t>
            </a:r>
            <a:endParaRPr sz="24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5"/>
          <p:cNvSpPr/>
          <p:nvPr/>
        </p:nvSpPr>
        <p:spPr>
          <a:xfrm>
            <a:off x="539552" y="2830846"/>
            <a:ext cx="8280920" cy="327782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283464" lvl="0" marL="365760" marR="0" rtl="0" algn="just">
              <a:spcBef>
                <a:spcPts val="0"/>
              </a:spcBef>
              <a:spcAft>
                <a:spcPts val="0"/>
              </a:spcAft>
              <a:buClr>
                <a:srgbClr val="3891A7"/>
              </a:buClr>
              <a:buSzPts val="1920"/>
              <a:buFont typeface="Noto Sans Symbols"/>
              <a:buChar char="⮚"/>
            </a:pPr>
            <a:r>
              <a:rPr lang="ru-RU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Сумма значений по графам «в амбулаторных условиях» и «в стационарных условиях» </a:t>
            </a:r>
            <a:r>
              <a:rPr lang="ru-RU" sz="240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должна быть равна значению графы «всего» </a:t>
            </a:r>
            <a:r>
              <a:rPr lang="ru-RU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по каждой строке и по итоговым строкам, кроме организаций (подразделений) особого типа: </a:t>
            </a:r>
            <a:endParaRPr sz="240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indent="0" lvl="0" marL="457200" marR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СМП, СМЭ, патологоанатомического бюро, санаторно-курортные организации, дома ребенка, станция переливания крови, центр общественного здоровья и МП, МИА</a:t>
            </a:r>
            <a:r>
              <a:rPr lang="ru-RU" sz="2400">
                <a:latin typeface="Calibri"/>
                <a:ea typeface="Calibri"/>
                <a:cs typeface="Calibri"/>
                <a:sym typeface="Calibri"/>
              </a:rPr>
              <a:t>Ц</a:t>
            </a:r>
            <a:r>
              <a:rPr lang="ru-RU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</a:t>
            </a:r>
            <a:endParaRPr/>
          </a:p>
          <a:p>
            <a:pPr indent="-161543" lvl="0" marL="365760" marR="0" rtl="0" algn="just">
              <a:spcBef>
                <a:spcPts val="1800"/>
              </a:spcBef>
              <a:spcAft>
                <a:spcPts val="0"/>
              </a:spcAft>
              <a:buClr>
                <a:srgbClr val="3891A7"/>
              </a:buClr>
              <a:buSzPts val="1920"/>
              <a:buFont typeface="Noto Sans Symbols"/>
              <a:buNone/>
            </a:pPr>
            <a:r>
              <a:t/>
            </a:r>
            <a:endParaRPr sz="2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224" name="Google Shape;224;p5"/>
          <p:cNvGraphicFramePr/>
          <p:nvPr/>
        </p:nvGraphicFramePr>
        <p:xfrm>
          <a:off x="1331640" y="836712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{CB000E86-33E1-4233-A32F-71EECB0D619F}</a:tableStyleId>
              </a:tblPr>
              <a:tblGrid>
                <a:gridCol w="2241250"/>
                <a:gridCol w="2495125"/>
                <a:gridCol w="2495125"/>
              </a:tblGrid>
              <a:tr h="701825">
                <a:tc row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Число физических лиц основных работников на занятых должностях, чел</a:t>
                      </a:r>
                      <a:r>
                        <a:rPr lang="ru-RU" sz="7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13650" marL="13650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gridSpan="2"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из них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27775" marL="2777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 hMerge="1"/>
              </a:tr>
              <a:tr h="477175">
                <a:tc vMerge="1"/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подразделениях, оказывающих медицинскую помощь в амбулаторных условиях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в подразделениях, оказывающих медицинскую помощь в стационарных условиях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9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10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11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238575"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ru-RU" sz="800" u="none" cap="none" strike="noStrike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 </a:t>
                      </a:r>
                      <a:endParaRPr sz="900" u="none" cap="none" strike="noStrike"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0" marB="0" marR="52625" marL="52625" anchor="ctr">
                    <a:lnL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000000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8" name="Shape 2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Google Shape;229;p6"/>
          <p:cNvSpPr txBox="1"/>
          <p:nvPr>
            <p:ph idx="1" type="body"/>
          </p:nvPr>
        </p:nvSpPr>
        <p:spPr>
          <a:xfrm>
            <a:off x="755575" y="3656902"/>
            <a:ext cx="8064900" cy="22005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/>
          <a:p>
            <a:pPr indent="-228600" lvl="0" marL="457200" rtl="0" algn="just">
              <a:lnSpc>
                <a:spcPct val="92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Сведения по наличию квалификационной категории вносятся в графы</a:t>
            </a:r>
            <a:r>
              <a:rPr lang="ru-RU" sz="2400"/>
              <a:t> 12-14 </a:t>
            </a:r>
            <a:r>
              <a:rPr lang="ru-RU" sz="2400">
                <a:solidFill>
                  <a:srgbClr val="C00000"/>
                </a:solidFill>
              </a:rPr>
              <a:t>на основании выписки из приказа о присвоении квалификационной категории (5 лет)</a:t>
            </a:r>
            <a:r>
              <a:rPr lang="ru-RU" sz="2400"/>
              <a:t>;</a:t>
            </a:r>
            <a:endParaRPr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Квалификационная категория указывается </a:t>
            </a:r>
            <a:r>
              <a:rPr lang="ru-RU" sz="2400">
                <a:solidFill>
                  <a:srgbClr val="C00000"/>
                </a:solidFill>
              </a:rPr>
              <a:t>1 раз по основной должности</a:t>
            </a:r>
            <a:r>
              <a:rPr lang="ru-RU" sz="2400"/>
              <a:t>, число квалификационных категорий не может превышать число физических лиц;</a:t>
            </a:r>
            <a:endParaRPr/>
          </a:p>
          <a:p>
            <a:pPr indent="0" lvl="0" marL="2286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 sz="2400"/>
          </a:p>
          <a:p>
            <a:pPr indent="0" lvl="0" marL="82296" rtl="0" algn="just">
              <a:lnSpc>
                <a:spcPct val="92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t/>
            </a:r>
            <a:endParaRPr sz="2400"/>
          </a:p>
        </p:txBody>
      </p:sp>
      <p:pic>
        <p:nvPicPr>
          <p:cNvPr id="230" name="Google Shape;23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44524" y="244852"/>
            <a:ext cx="6287008" cy="32457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3b14497f5ad_0_214"/>
          <p:cNvSpPr txBox="1"/>
          <p:nvPr>
            <p:ph idx="1" type="body"/>
          </p:nvPr>
        </p:nvSpPr>
        <p:spPr>
          <a:xfrm>
            <a:off x="755576" y="620688"/>
            <a:ext cx="8064900" cy="5236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28075">
            <a:noAutofit/>
          </a:bodyPr>
          <a:lstStyle/>
          <a:p>
            <a:pPr indent="-317500" lvl="0" marL="457200" rtl="0" algn="just"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Сведения по наличию сертификата специалиста и по прохождению аккредитации </a:t>
            </a:r>
            <a:r>
              <a:rPr lang="ru-RU" sz="2400">
                <a:solidFill>
                  <a:srgbClr val="C00000"/>
                </a:solidFill>
              </a:rPr>
              <a:t>по основной должности </a:t>
            </a:r>
            <a:r>
              <a:rPr lang="ru-RU" sz="2400"/>
              <a:t>вносятся в графы 15 и 16 соответственно </a:t>
            </a:r>
            <a:r>
              <a:rPr lang="ru-RU" sz="2400">
                <a:solidFill>
                  <a:srgbClr val="C00000"/>
                </a:solidFill>
              </a:rPr>
              <a:t>на основании документов установленного образца</a:t>
            </a:r>
            <a:r>
              <a:rPr lang="ru-RU" sz="2400"/>
              <a:t> </a:t>
            </a:r>
            <a:r>
              <a:rPr lang="ru-RU" sz="2400">
                <a:solidFill>
                  <a:srgbClr val="C00000"/>
                </a:solidFill>
              </a:rPr>
              <a:t>1 раз;</a:t>
            </a:r>
            <a:endParaRPr sz="2400">
              <a:solidFill>
                <a:srgbClr val="C00000"/>
              </a:solidFill>
            </a:endParaRPr>
          </a:p>
          <a:p>
            <a:pPr indent="-317500" lvl="0" marL="457200" rtl="0" algn="just"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Сумма граф 15 и 16 не может превышать число физических лиц;</a:t>
            </a:r>
            <a:endParaRPr sz="2400"/>
          </a:p>
          <a:p>
            <a:pPr indent="-31750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Выдача сертификатов специалиста </a:t>
            </a:r>
            <a:r>
              <a:rPr lang="ru-RU" sz="2400">
                <a:solidFill>
                  <a:srgbClr val="C00000"/>
                </a:solidFill>
              </a:rPr>
              <a:t>прекращена с 2021 года, поэтому считать действительными сертификаты, выданные только 31.12.2020 года</a:t>
            </a:r>
            <a:r>
              <a:rPr lang="ru-RU" sz="2400"/>
              <a:t>;</a:t>
            </a:r>
            <a:endParaRPr sz="2400"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Количество сертификатов</a:t>
            </a:r>
            <a:r>
              <a:rPr lang="ru-RU" sz="2400"/>
              <a:t> в сравнении с прошлым годом должно значительно уменьшиться, в то время как число, прошедших аккредитацию, кратно увеличиться</a:t>
            </a:r>
            <a:r>
              <a:rPr lang="ru-RU" sz="2400">
                <a:solidFill>
                  <a:schemeClr val="dk2"/>
                </a:solidFill>
              </a:rPr>
              <a:t>;</a:t>
            </a:r>
            <a:endParaRPr sz="2400"/>
          </a:p>
          <a:p>
            <a:pPr indent="-228600" lvl="0" marL="457200" rtl="0" algn="just">
              <a:lnSpc>
                <a:spcPct val="92000"/>
              </a:lnSpc>
              <a:spcBef>
                <a:spcPts val="1200"/>
              </a:spcBef>
              <a:spcAft>
                <a:spcPts val="0"/>
              </a:spcAft>
              <a:buSzPts val="1400"/>
              <a:buFont typeface="Noto Sans Symbols"/>
              <a:buChar char="⮚"/>
            </a:pPr>
            <a:r>
              <a:rPr lang="ru-RU" sz="2400"/>
              <a:t>Отсутствие сертификата или прохождения аккредитации</a:t>
            </a:r>
            <a:r>
              <a:rPr lang="ru-RU" sz="2400">
                <a:solidFill>
                  <a:srgbClr val="C00000"/>
                </a:solidFill>
              </a:rPr>
              <a:t> ПОЯСНИТЬ.</a:t>
            </a:r>
            <a:endParaRPr sz="2400"/>
          </a:p>
          <a:p>
            <a:pPr indent="0" lvl="0" marL="82296" rtl="0" algn="just">
              <a:lnSpc>
                <a:spcPct val="92000"/>
              </a:lnSpc>
              <a:spcBef>
                <a:spcPts val="1200"/>
              </a:spcBef>
              <a:spcAft>
                <a:spcPts val="1200"/>
              </a:spcAft>
              <a:buSzPts val="1400"/>
              <a:buNone/>
            </a:pPr>
            <a:r>
              <a:t/>
            </a:r>
            <a:endParaRPr sz="240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g3b14497f5ad_0_470"/>
          <p:cNvSpPr txBox="1"/>
          <p:nvPr>
            <p:ph type="title"/>
          </p:nvPr>
        </p:nvSpPr>
        <p:spPr>
          <a:xfrm>
            <a:off x="1142851" y="1122362"/>
            <a:ext cx="6854700" cy="2384400"/>
          </a:xfrm>
          <a:prstGeom prst="rect">
            <a:avLst/>
          </a:prstGeom>
        </p:spPr>
        <p:txBody>
          <a:bodyPr anchorCtr="0" anchor="b" bIns="45000" lIns="90000" spcFirstLastPara="1" rIns="90000" wrap="square" tIns="450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1" name="Google Shape;241;g3b14497f5ad_0_470"/>
          <p:cNvSpPr txBox="1"/>
          <p:nvPr>
            <p:ph idx="1" type="body"/>
          </p:nvPr>
        </p:nvSpPr>
        <p:spPr>
          <a:xfrm>
            <a:off x="457140" y="1604962"/>
            <a:ext cx="8226000" cy="4522800"/>
          </a:xfrm>
          <a:prstGeom prst="rect">
            <a:avLst/>
          </a:prstGeom>
        </p:spPr>
        <p:txBody>
          <a:bodyPr anchorCtr="0" anchor="t" bIns="0" lIns="0" spcFirstLastPara="1" rIns="0" wrap="square" tIns="28075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242" name="Google Shape;242;g3b14497f5ad_0_470"/>
          <p:cNvPicPr preferRelativeResize="0"/>
          <p:nvPr/>
        </p:nvPicPr>
        <p:blipFill rotWithShape="1">
          <a:blip r:embed="rId3">
            <a:alphaModFix/>
          </a:blip>
          <a:srcRect b="35509" l="29835" r="13258" t="18409"/>
          <a:stretch/>
        </p:blipFill>
        <p:spPr>
          <a:xfrm>
            <a:off x="341875" y="1305325"/>
            <a:ext cx="8556950" cy="3708701"/>
          </a:xfrm>
          <a:prstGeom prst="rect">
            <a:avLst/>
          </a:prstGeom>
          <a:noFill/>
          <a:ln>
            <a:noFill/>
          </a:ln>
        </p:spPr>
      </p:pic>
      <p:sp>
        <p:nvSpPr>
          <p:cNvPr id="243" name="Google Shape;243;g3b14497f5ad_0_470"/>
          <p:cNvSpPr txBox="1"/>
          <p:nvPr/>
        </p:nvSpPr>
        <p:spPr>
          <a:xfrm>
            <a:off x="0" y="0"/>
            <a:ext cx="8898900" cy="115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305435" marR="2389505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2000">
                <a:solidFill>
                  <a:srgbClr val="262699"/>
                </a:solidFill>
                <a:latin typeface="Tahoma"/>
                <a:ea typeface="Tahoma"/>
                <a:cs typeface="Tahoma"/>
                <a:sym typeface="Tahoma"/>
              </a:rPr>
              <a:t>Врачи и средний медицинский персонал, в организациях, расположенных в сельской местности (стр. 2 и 148)</a:t>
            </a:r>
            <a:endParaRPr sz="2000">
              <a:solidFill>
                <a:srgbClr val="262699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4" name="Google Shape;244;g3b14497f5ad_0_470"/>
          <p:cNvSpPr txBox="1"/>
          <p:nvPr/>
        </p:nvSpPr>
        <p:spPr>
          <a:xfrm>
            <a:off x="3460075" y="3989325"/>
            <a:ext cx="3000000" cy="972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marR="470533" rtl="0" algn="ctr">
              <a:spcBef>
                <a:spcPts val="5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Форма 30-село</a:t>
            </a:r>
            <a:endParaRPr b="1" sz="16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385"/>
              </a:spcBef>
              <a:spcAft>
                <a:spcPts val="0"/>
              </a:spcAft>
              <a:buNone/>
            </a:pPr>
            <a:r>
              <a:t/>
            </a:r>
            <a:endParaRPr b="1" sz="16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245" name="Google Shape;245;g3b14497f5ad_0_470"/>
          <p:cNvSpPr/>
          <p:nvPr/>
        </p:nvSpPr>
        <p:spPr>
          <a:xfrm>
            <a:off x="549050" y="4050575"/>
            <a:ext cx="2175498" cy="497232"/>
          </a:xfrm>
          <a:prstGeom prst="flowChartTerminator">
            <a:avLst/>
          </a:prstGeom>
          <a:noFill/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46" name="Google Shape;246;g3b14497f5ad_0_470"/>
          <p:cNvSpPr/>
          <p:nvPr/>
        </p:nvSpPr>
        <p:spPr>
          <a:xfrm>
            <a:off x="3014600" y="4050575"/>
            <a:ext cx="714900" cy="310800"/>
          </a:xfrm>
          <a:prstGeom prst="mathEqual">
            <a:avLst>
              <a:gd fmla="val 23520" name="adj1"/>
              <a:gd fmla="val 11760" name="adj2"/>
            </a:avLst>
          </a:prstGeom>
          <a:solidFill>
            <a:srgbClr val="C00000"/>
          </a:solidFill>
          <a:ln cap="flat" cmpd="sng" w="9525">
            <a:solidFill>
              <a:srgbClr val="C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3b14497f5ad_0_482"/>
          <p:cNvSpPr txBox="1"/>
          <p:nvPr>
            <p:ph type="title"/>
          </p:nvPr>
        </p:nvSpPr>
        <p:spPr>
          <a:xfrm>
            <a:off x="391198" y="178425"/>
            <a:ext cx="8279700" cy="546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14800">
            <a:spAutoFit/>
          </a:bodyPr>
          <a:lstStyle/>
          <a:p>
            <a:pPr indent="0" lvl="0" marL="305435" marR="2389505" rtl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2000">
                <a:solidFill>
                  <a:srgbClr val="262699"/>
                </a:solidFill>
                <a:latin typeface="Tahoma"/>
                <a:ea typeface="Tahoma"/>
                <a:cs typeface="Tahoma"/>
                <a:sym typeface="Tahoma"/>
              </a:rPr>
              <a:t>Руководители медицинских</a:t>
            </a:r>
            <a:r>
              <a:rPr lang="ru-RU">
                <a:solidFill>
                  <a:schemeClr val="accent5"/>
                </a:solidFill>
              </a:rPr>
              <a:t> </a:t>
            </a:r>
            <a:r>
              <a:rPr lang="ru-RU" sz="2000">
                <a:solidFill>
                  <a:srgbClr val="262699"/>
                </a:solidFill>
                <a:latin typeface="Tahoma"/>
                <a:ea typeface="Tahoma"/>
                <a:cs typeface="Tahoma"/>
                <a:sym typeface="Tahoma"/>
              </a:rPr>
              <a:t>организаций</a:t>
            </a:r>
            <a:endParaRPr>
              <a:solidFill>
                <a:schemeClr val="accent5"/>
              </a:solidFill>
            </a:endParaRPr>
          </a:p>
        </p:txBody>
      </p:sp>
      <p:sp>
        <p:nvSpPr>
          <p:cNvPr id="252" name="Google Shape;252;g3b14497f5ad_0_482"/>
          <p:cNvSpPr txBox="1"/>
          <p:nvPr/>
        </p:nvSpPr>
        <p:spPr>
          <a:xfrm>
            <a:off x="334540" y="1866223"/>
            <a:ext cx="2732100" cy="444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3325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ahoma"/>
                <a:ea typeface="Tahoma"/>
                <a:cs typeface="Tahoma"/>
                <a:sym typeface="Tahoma"/>
              </a:rPr>
              <a:t>Стр. 3 Руководители и их заместители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3" name="Google Shape;253;g3b14497f5ad_0_482"/>
          <p:cNvSpPr txBox="1"/>
          <p:nvPr/>
        </p:nvSpPr>
        <p:spPr>
          <a:xfrm>
            <a:off x="4867475" y="1013883"/>
            <a:ext cx="4217700" cy="2106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9350">
            <a:spAutoFit/>
          </a:bodyPr>
          <a:lstStyle/>
          <a:p>
            <a:pPr indent="0" lvl="0" marL="12700" marR="5080" rtl="0" algn="l">
              <a:lnSpc>
                <a:spcPct val="108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Руководитель (главный врач, начальник) медицинской организации, обособленного подразделения</a:t>
            </a:r>
            <a:endParaRPr sz="1600">
              <a:latin typeface="Tahoma"/>
              <a:ea typeface="Tahoma"/>
              <a:cs typeface="Tahoma"/>
              <a:sym typeface="Tahoma"/>
            </a:endParaRPr>
          </a:p>
          <a:p>
            <a:pPr indent="0" lvl="0" marL="12700" marR="318770" rtl="0" algn="l">
              <a:lnSpc>
                <a:spcPct val="108125"/>
              </a:lnSpc>
              <a:spcBef>
                <a:spcPts val="685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Директор больницы (дома сестринского ухода )</a:t>
            </a:r>
            <a:endParaRPr sz="1600">
              <a:latin typeface="Tahoma"/>
              <a:ea typeface="Tahoma"/>
              <a:cs typeface="Tahoma"/>
              <a:sym typeface="Tahoma"/>
            </a:endParaRPr>
          </a:p>
          <a:p>
            <a:pPr indent="0" lvl="0" marL="12700" rtl="0" algn="l">
              <a:lnSpc>
                <a:spcPct val="100000"/>
              </a:lnSpc>
              <a:spcBef>
                <a:spcPts val="105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Заместитель руководителя</a:t>
            </a:r>
            <a:endParaRPr sz="16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4" name="Google Shape;254;g3b14497f5ad_0_482"/>
          <p:cNvSpPr txBox="1"/>
          <p:nvPr/>
        </p:nvSpPr>
        <p:spPr>
          <a:xfrm>
            <a:off x="4867477" y="3251230"/>
            <a:ext cx="4217700" cy="5523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39350">
            <a:spAutoFit/>
          </a:bodyPr>
          <a:lstStyle/>
          <a:p>
            <a:pPr indent="0" lvl="0" marL="12700" marR="5080" rtl="0" algn="l">
              <a:lnSpc>
                <a:spcPct val="108125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Руководитель без высшего медицинского образования</a:t>
            </a:r>
            <a:endParaRPr sz="16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5" name="Google Shape;255;g3b14497f5ad_0_482"/>
          <p:cNvSpPr txBox="1"/>
          <p:nvPr/>
        </p:nvSpPr>
        <p:spPr>
          <a:xfrm>
            <a:off x="391210" y="3201920"/>
            <a:ext cx="1860000" cy="443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ahoma"/>
                <a:ea typeface="Tahoma"/>
                <a:cs typeface="Tahoma"/>
                <a:sym typeface="Tahoma"/>
              </a:rPr>
              <a:t>Стр. 214 Прочий персонал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6" name="Google Shape;256;g3b14497f5ad_0_482"/>
          <p:cNvSpPr txBox="1"/>
          <p:nvPr/>
        </p:nvSpPr>
        <p:spPr>
          <a:xfrm>
            <a:off x="391201" y="4705139"/>
            <a:ext cx="23955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70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-RU" sz="1400">
                <a:latin typeface="Tahoma"/>
                <a:ea typeface="Tahoma"/>
                <a:cs typeface="Tahoma"/>
                <a:sym typeface="Tahoma"/>
              </a:rPr>
              <a:t>Средний медицинский персонал </a:t>
            </a:r>
            <a:r>
              <a:rPr lang="ru-RU" sz="1400">
                <a:solidFill>
                  <a:srgbClr val="C1493E"/>
                </a:solidFill>
                <a:latin typeface="Tahoma"/>
                <a:ea typeface="Tahoma"/>
                <a:cs typeface="Tahoma"/>
                <a:sym typeface="Tahoma"/>
              </a:rPr>
              <a:t>Стр. 151 руководители</a:t>
            </a:r>
            <a:endParaRPr sz="1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7" name="Google Shape;257;g3b14497f5ad_0_482"/>
          <p:cNvSpPr txBox="1"/>
          <p:nvPr/>
        </p:nvSpPr>
        <p:spPr>
          <a:xfrm>
            <a:off x="4867476" y="3965835"/>
            <a:ext cx="4082400" cy="22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12050">
            <a:spAutoFit/>
          </a:bodyPr>
          <a:lstStyle/>
          <a:p>
            <a:pPr indent="0" lvl="0" marL="12700" marR="508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Главная медицинская сестра (главный медицинский брат), главная акушерка (главный акушер), главный фельдшер</a:t>
            </a:r>
            <a:b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</a:br>
            <a:r>
              <a:rPr b="1" lang="ru-RU" sz="1600">
                <a:solidFill>
                  <a:srgbClr val="44758E"/>
                </a:solidFill>
                <a:latin typeface="Tahoma"/>
                <a:ea typeface="Tahoma"/>
                <a:cs typeface="Tahoma"/>
                <a:sym typeface="Tahoma"/>
              </a:rPr>
              <a:t>Заместитель главного врача ( с высшим сестринским образованием, например заместитель главного врача по управлению сестринским персоналом)</a:t>
            </a:r>
            <a:endParaRPr sz="16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8" name="Google Shape;258;g3b14497f5ad_0_482"/>
          <p:cNvSpPr/>
          <p:nvPr/>
        </p:nvSpPr>
        <p:spPr>
          <a:xfrm>
            <a:off x="4174875" y="1056675"/>
            <a:ext cx="331500" cy="2063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59" name="Google Shape;259;g3b14497f5ad_0_482"/>
          <p:cNvSpPr/>
          <p:nvPr/>
        </p:nvSpPr>
        <p:spPr>
          <a:xfrm>
            <a:off x="4174875" y="4030775"/>
            <a:ext cx="331500" cy="20634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60" name="Google Shape;260;g3b14497f5ad_0_482"/>
          <p:cNvSpPr/>
          <p:nvPr/>
        </p:nvSpPr>
        <p:spPr>
          <a:xfrm>
            <a:off x="4174875" y="3147625"/>
            <a:ext cx="331500" cy="8556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Lato"/>
              <a:ea typeface="Lato"/>
              <a:cs typeface="Lato"/>
              <a:sym typeface="Lato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2023-12-12T08:54:26Z</dcterms:created>
  <dc:creator>Баира Цыденбаловна Дымбрылова</dc:creator>
</cp:coreProperties>
</file>